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2" r:id="rId2"/>
  </p:sldMasterIdLst>
  <p:notesMasterIdLst>
    <p:notesMasterId r:id="rId57"/>
  </p:notesMasterIdLst>
  <p:sldIdLst>
    <p:sldId id="256" r:id="rId3"/>
    <p:sldId id="257" r:id="rId4"/>
    <p:sldId id="325" r:id="rId5"/>
    <p:sldId id="261" r:id="rId6"/>
    <p:sldId id="262" r:id="rId7"/>
    <p:sldId id="263" r:id="rId8"/>
    <p:sldId id="264" r:id="rId9"/>
    <p:sldId id="265" r:id="rId10"/>
    <p:sldId id="266" r:id="rId11"/>
    <p:sldId id="300" r:id="rId12"/>
    <p:sldId id="298" r:id="rId13"/>
    <p:sldId id="311" r:id="rId14"/>
    <p:sldId id="267" r:id="rId15"/>
    <p:sldId id="301" r:id="rId16"/>
    <p:sldId id="303" r:id="rId17"/>
    <p:sldId id="302" r:id="rId18"/>
    <p:sldId id="305" r:id="rId19"/>
    <p:sldId id="304" r:id="rId20"/>
    <p:sldId id="307" r:id="rId21"/>
    <p:sldId id="309" r:id="rId22"/>
    <p:sldId id="308" r:id="rId23"/>
    <p:sldId id="310" r:id="rId24"/>
    <p:sldId id="326" r:id="rId25"/>
    <p:sldId id="312" r:id="rId26"/>
    <p:sldId id="306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7" r:id="rId40"/>
    <p:sldId id="328" r:id="rId41"/>
    <p:sldId id="329" r:id="rId42"/>
    <p:sldId id="330" r:id="rId43"/>
    <p:sldId id="331" r:id="rId44"/>
    <p:sldId id="332" r:id="rId45"/>
    <p:sldId id="334" r:id="rId46"/>
    <p:sldId id="333" r:id="rId47"/>
    <p:sldId id="335" r:id="rId48"/>
    <p:sldId id="275" r:id="rId49"/>
    <p:sldId id="336" r:id="rId50"/>
    <p:sldId id="278" r:id="rId51"/>
    <p:sldId id="279" r:id="rId52"/>
    <p:sldId id="280" r:id="rId53"/>
    <p:sldId id="282" r:id="rId54"/>
    <p:sldId id="289" r:id="rId55"/>
    <p:sldId id="337" r:id="rId5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8"/>
    </p:embeddedFont>
    <p:embeddedFont>
      <p:font typeface="Helvetica Neue" panose="02000503000000020004" pitchFamily="2" charset="0"/>
      <p:regular r:id="rId59"/>
      <p:bold r:id="rId60"/>
      <p:italic r:id="rId61"/>
      <p:boldItalic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0"/>
    <p:restoredTop sz="94719"/>
  </p:normalViewPr>
  <p:slideViewPr>
    <p:cSldViewPr snapToGrid="0">
      <p:cViewPr>
        <p:scale>
          <a:sx n="185" d="100"/>
          <a:sy n="185" d="100"/>
        </p:scale>
        <p:origin x="680" y="448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6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090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257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098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005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161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921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660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180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594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572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815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054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44e53ab6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544e53ab6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390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785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445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274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529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547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674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165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9782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758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4014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3816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5870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6490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20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3621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792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0497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560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44e53ab6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544e53ab6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247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44e53ab6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544e53ab6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7147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6532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5367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4884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44e53ab6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544e53ab6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7136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29b9fb2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29b9fb2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f6222e6a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df6222e6a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874095107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874095107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dirty="0"/>
              <a:t>Основные алгоритмы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err="1"/>
              <a:t>Марковское</a:t>
            </a:r>
            <a:r>
              <a:rPr lang="ru-RU" sz="2800" dirty="0"/>
              <a:t> свойство</a:t>
            </a:r>
            <a:endParaRPr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/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RU" sz="1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550" y="1588034"/>
                <a:ext cx="8520600" cy="547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100"/>
                  <a:buFont typeface="Roboto"/>
                  <a:buNone/>
                  <a:defRPr sz="3100" b="1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r>
                  <a:rPr lang="ru-RU" sz="2800" dirty="0"/>
                  <a:t>Марковский процесс принятия решений </a:t>
                </a:r>
              </a:p>
              <a:p>
                <a:r>
                  <a:rPr lang="ru-RU" sz="2800" dirty="0"/>
                  <a:t>					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588034"/>
                <a:ext cx="8520600" cy="547950"/>
              </a:xfrm>
              <a:prstGeom prst="rect">
                <a:avLst/>
              </a:prstGeom>
              <a:blipFill>
                <a:blip r:embed="rId4"/>
                <a:stretch>
                  <a:fillRect l="-1488" t="-4651" b="-1046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/>
              <p:nvPr/>
            </p:nvSpPr>
            <p:spPr>
              <a:xfrm>
                <a:off x="590108" y="2255802"/>
                <a:ext cx="6800766" cy="2637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пространство состояний</a:t>
                </a: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конечное состояние</a:t>
                </a: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пространство действий</a:t>
                </a: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функция вероятности перехода в следующее состояние</a:t>
                </a: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600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1600" dirty="0"/>
                  <a:t>=</a:t>
                </a:r>
                <a:r>
                  <a:rPr lang="el-GR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функция вероятности начального состояния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функция награды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⇔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g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[0, 1]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коэффициент дисконтирования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8" y="2255802"/>
                <a:ext cx="6800766" cy="2637710"/>
              </a:xfrm>
              <a:prstGeom prst="rect">
                <a:avLst/>
              </a:prstGeom>
              <a:blipFill>
                <a:blip r:embed="rId5"/>
                <a:stretch>
                  <a:fillRect l="-1679" t="-1435" b="-38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78EAA1F-D989-4144-BA4C-A7699BBB12BD}"/>
              </a:ext>
            </a:extLst>
          </p:cNvPr>
          <p:cNvSpPr txBox="1"/>
          <p:nvPr/>
        </p:nvSpPr>
        <p:spPr>
          <a:xfrm>
            <a:off x="4780291" y="878674"/>
            <a:ext cx="4223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вероятность перехода в следующее состояние и награда зависят 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только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от текущего состояния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14128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Политика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097192"/>
                <a:ext cx="8285940" cy="371558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l"/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Политикой называется отображение из пространства состояний в пространство действий</a:t>
                </a:r>
              </a:p>
              <a:p>
                <a:pPr marL="13335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:endParaRPr lang="ru-RU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algn="l"/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Результатом действия политики на среду является траектория, которая определяет конечную награду агента.</a:t>
                </a:r>
                <a:endParaRPr lang="en-US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d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:endParaRPr sz="1600" dirty="0"/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097192"/>
                <a:ext cx="8285940" cy="3715584"/>
              </a:xfrm>
              <a:prstGeom prst="rect">
                <a:avLst/>
              </a:prstGeom>
              <a:blipFill>
                <a:blip r:embed="rId3"/>
                <a:stretch>
                  <a:fillRect b="-4300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53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Постановка задачи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4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Markov Property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/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RU" sz="1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D8152-6035-4242-A2B0-D3B47DE2E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9" y="878674"/>
                <a:ext cx="4172722" cy="738664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550" y="1695236"/>
                <a:ext cx="8520600" cy="547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100"/>
                  <a:buFont typeface="Roboto"/>
                  <a:buNone/>
                  <a:defRPr sz="3100" b="1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Roboto"/>
                  <a:buNone/>
                  <a:defRPr sz="28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r>
                  <a:rPr lang="en-US" dirty="0"/>
                  <a:t>Markov Decision Process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Google Shape;310;p57">
                <a:extLst>
                  <a:ext uri="{FF2B5EF4-FFF2-40B4-BE49-F238E27FC236}">
                    <a16:creationId xmlns:a16="http://schemas.microsoft.com/office/drawing/2014/main" id="{A5E7ADB9-6693-0344-980A-1869E5A6D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1695236"/>
                <a:ext cx="8520600" cy="547950"/>
              </a:xfrm>
              <a:prstGeom prst="rect">
                <a:avLst/>
              </a:prstGeom>
              <a:blipFill>
                <a:blip r:embed="rId4"/>
                <a:stretch>
                  <a:fillRect l="-1786" t="-4545" b="-4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/>
              <p:nvPr/>
            </p:nvSpPr>
            <p:spPr>
              <a:xfrm>
                <a:off x="590108" y="2243186"/>
                <a:ext cx="4938821" cy="2637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is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 finite (|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state space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set of final states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 finite (|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|=</a:t>
                </a:r>
                <a:r>
                  <a:rPr lang="en-US" sz="16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action space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unknown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transition probability function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600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1600" dirty="0"/>
                  <a:t>=</a:t>
                </a:r>
                <a:r>
                  <a:rPr lang="el-GR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unknown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 state probability function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is </a:t>
                </a:r>
                <a:r>
                  <a:rPr 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 unknown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reward function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⇔</m:t>
                      </m:r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g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>
                    <a:latin typeface="Symbol" pitchFamily="2" charset="2"/>
                    <a:ea typeface="Cambria Math" panose="02040503050406030204" pitchFamily="18" charset="0"/>
                  </a:rPr>
                  <a:t>[0, 1]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is a discount coefficient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A4F26-59DB-FE47-9D15-7B4DEF0E8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8" y="2243186"/>
                <a:ext cx="4938821" cy="2637710"/>
              </a:xfrm>
              <a:prstGeom prst="rect">
                <a:avLst/>
              </a:prstGeom>
              <a:blipFill>
                <a:blip r:embed="rId5"/>
                <a:stretch>
                  <a:fillRect l="-2308" t="-1435" r="-769" b="-382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Задача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445513"/>
                <a:ext cx="7240912" cy="26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Максимизировать награду агента:</a:t>
                </a:r>
              </a:p>
              <a:p>
                <a:pPr marL="0" indent="0">
                  <a:lnSpc>
                    <a:spcPct val="115000"/>
                  </a:lnSpc>
                  <a:buNone/>
                </a:pPr>
                <a:endParaRPr lang="ru-RU" sz="2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0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sz="2000" dirty="0"/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445513"/>
                <a:ext cx="7240912" cy="2614800"/>
              </a:xfrm>
              <a:prstGeom prst="rect">
                <a:avLst/>
              </a:prstGeom>
              <a:blipFill>
                <a:blip r:embed="rId3"/>
                <a:stretch>
                  <a:fillRect l="-876" t="-966" b="-2850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808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Задача</a:t>
            </a:r>
            <a:r>
              <a:rPr lang="en-US" dirty="0"/>
              <a:t> </a:t>
            </a:r>
            <a:r>
              <a:rPr lang="ru-RU" dirty="0"/>
              <a:t>обучения с подкреплением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633" y="1445513"/>
                <a:ext cx="8724612" cy="26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 algn="ctr">
                  <a:buNone/>
                </a:pPr>
                <a:r>
                  <a:rPr lang="ru-RU" sz="2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Максимизировать математическое ожидание награды по пространству траекторий при заданной политики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 algn="ctr">
                  <a:buNone/>
                </a:pPr>
                <a:r>
                  <a:rPr lang="ru-RU" sz="2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т.е. нам </a:t>
                </a:r>
                <a:r>
                  <a:rPr lang="ru-RU" sz="2400" b="1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нужно найти такую политику для кот</a:t>
                </a:r>
                <a:r>
                  <a:rPr lang="ru-RU" sz="2400" b="1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о</a:t>
                </a:r>
                <a:r>
                  <a:rPr lang="ru-RU" sz="2400" b="1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рой мат ожидание награды будет максимальным</a:t>
                </a:r>
                <a:r>
                  <a:rPr lang="ru-RU" sz="2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</a:t>
                </a:r>
                <a:endParaRPr lang="ru-RU" sz="20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633" y="1445513"/>
                <a:ext cx="8724612" cy="2614800"/>
              </a:xfrm>
              <a:prstGeom prst="rect">
                <a:avLst/>
              </a:prstGeom>
              <a:blipFill>
                <a:blip r:embed="rId3"/>
                <a:stretch>
                  <a:fillRect r="-1306" b="-96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770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Мат ожидание награды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102077"/>
                <a:ext cx="8416569" cy="26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/>
                  <a:t>Вероятность получить определенную траекторию при заданной политике </a:t>
                </a:r>
                <a14:m>
                  <m:oMath xmlns:m="http://schemas.openxmlformats.org/officeDocument/2006/math">
                    <m:r>
                      <a:rPr lang="en-US" sz="1600"/>
                      <m:t>𝜋</m:t>
                    </m:r>
                  </m:oMath>
                </a14:m>
                <a:r>
                  <a:rPr lang="ru-RU" sz="1600" b="0" dirty="0"/>
                  <a:t> есть произведение политики на вероятность перехода в следующее состояние:</a:t>
                </a:r>
                <a:endParaRPr lang="en-US" sz="1600" b="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/>
                  <a:t>Итоговое мат ожидание есть сумма по всем траекториям на вероятность получить данную траекторию при заданной политике:</a:t>
                </a: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:endParaRPr lang="en-US" sz="160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:r>
                  <a:rPr lang="ru-RU" sz="1600" b="1" dirty="0"/>
                  <a:t>таким образом задача обучения с подкреплением сводится к задаче оптимизации</a:t>
                </a:r>
                <a:r>
                  <a:rPr lang="en-US" sz="1600" b="1" dirty="0"/>
                  <a:t>.</a:t>
                </a:r>
                <a:endParaRPr sz="1600" b="1" dirty="0"/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102077"/>
                <a:ext cx="8416569" cy="2614800"/>
              </a:xfrm>
              <a:prstGeom prst="rect">
                <a:avLst/>
              </a:prstGeom>
              <a:blipFill>
                <a:blip r:embed="rId3"/>
                <a:stretch>
                  <a:fillRect l="-452" t="-1449" b="-5314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949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10" name="Google Shape;310;p5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00550" y="330724"/>
                <a:ext cx="8520600" cy="1095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/>
                  <a:t>функция и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/>
                  <a:t>функция</a:t>
                </a:r>
                <a:r>
                  <a:rPr lang="en-US" dirty="0"/>
                  <a:t> </a:t>
                </a:r>
                <a:endParaRPr dirty="0"/>
              </a:p>
            </p:txBody>
          </p:sp>
        </mc:Choice>
        <mc:Fallback>
          <p:sp>
            <p:nvSpPr>
              <p:cNvPr id="310" name="Google Shape;310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00550" y="330724"/>
                <a:ext cx="8520600" cy="1095900"/>
              </a:xfrm>
              <a:prstGeom prst="rect">
                <a:avLst/>
              </a:prstGeom>
              <a:blipFill>
                <a:blip r:embed="rId3"/>
                <a:stretch>
                  <a:fillRect l="-149" t="-227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943947"/>
                <a:ext cx="8416569" cy="393743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𝑣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-функция определяет мат ожидание суммарной награды если мы будем действовать из состояния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в силу политики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endParaRPr lang="en-US" sz="2000" b="0" i="0" u="none" strike="noStrike" dirty="0">
                  <a:solidFill>
                    <a:srgbClr val="000000"/>
                  </a:solidFill>
                  <a:effectLst/>
                  <a:latin typeface="STIXMathJax_Normal-italic"/>
                </a:endParaRP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:endParaRPr lang="en-US" sz="1000" dirty="0"/>
              </a:p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𝑞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-функция это мат ожидание награды агента в случае если мы из состояния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действуем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далее движемся в силу политики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br>
                  <a:rPr lang="ru-RU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:endParaRPr lang="en-US" sz="1100" dirty="0"/>
              </a:p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2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Связь между 𝑣-функцией и 𝑞-функцией</a:t>
                </a: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ru-RU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943947"/>
                <a:ext cx="8416569" cy="3937436"/>
              </a:xfrm>
              <a:prstGeom prst="rect">
                <a:avLst/>
              </a:prstGeom>
              <a:blipFill>
                <a:blip r:embed="rId4"/>
                <a:stretch>
                  <a:fillRect l="-753" b="-173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96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Уравнение Беллмана</a:t>
            </a:r>
            <a:endParaRPr dirty="0"/>
          </a:p>
        </p:txBody>
      </p:sp>
      <p:sp>
        <p:nvSpPr>
          <p:cNvPr id="311" name="Google Shape;311;p57"/>
          <p:cNvSpPr txBox="1">
            <a:spLocks noGrp="1"/>
          </p:cNvSpPr>
          <p:nvPr>
            <p:ph type="body" idx="1"/>
          </p:nvPr>
        </p:nvSpPr>
        <p:spPr>
          <a:xfrm>
            <a:off x="500550" y="1264350"/>
            <a:ext cx="8169062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Уравнение Беллмана для 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𝑣 </a:t>
            </a:r>
            <a:r>
              <a:rPr lang="en-GB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-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 описывает связь между оценкой значения состояния (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𝑣</a:t>
            </a:r>
            <a:r>
              <a:rPr lang="en-GB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-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функции) и ожидаемыми наградами в текущем состоянии и всех возможных следующих состояниях, учитывая оптимальное действие.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Söhne"/>
              </a:rPr>
              <a:t>Это уравнение формализует принцип оптимальности и позволяет находить оптимальные оценки значений состояний.</a:t>
            </a:r>
          </a:p>
          <a:p>
            <a:pPr marL="0" indent="0">
              <a:lnSpc>
                <a:spcPct val="115000"/>
              </a:lnSpc>
              <a:buNone/>
            </a:pP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190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Уравнение Беллмана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ru-RU" sz="320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𝑣</a:t>
            </a:r>
            <a:r>
              <a:rPr lang="en-GB" sz="3200" i="0" u="none" strike="noStrike" dirty="0">
                <a:solidFill>
                  <a:schemeClr val="tx1"/>
                </a:solidFill>
                <a:effectLst/>
                <a:latin typeface="Söhne"/>
              </a:rPr>
              <a:t>-</a:t>
            </a:r>
            <a:r>
              <a:rPr lang="ru-RU" sz="320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</a:t>
            </a:r>
            <a:r>
              <a:rPr lang="ru-RU" dirty="0"/>
              <a:t> 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7469" y="878674"/>
                <a:ext cx="8169062" cy="26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𝒫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nary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  <a:latin typeface="Söhne"/>
                </a:endParaRPr>
              </a:p>
              <a:p>
                <a:pPr marL="133350" indent="0" algn="l">
                  <a:buNone/>
                </a:pP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где:</a:t>
                </a: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значение состояния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(</a:t>
                </a:r>
                <a:r>
                  <a:rPr lang="ru-RU" sz="1600" dirty="0">
                    <a:solidFill>
                      <a:srgbClr val="000000"/>
                    </a:solidFill>
                    <a:latin typeface="STIXMathJax_Normal-italic"/>
                  </a:rPr>
                  <a:t>𝑣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функция), то есть ожидаемая сумма вознаграждений, которую агент может получить, находясь в состоянии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вероятность выбора действия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a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 состоянии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при использовании стратегии </a:t>
                </a:r>
                <a:r>
                  <a:rPr lang="el-GR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π</a:t>
                </a:r>
                <a:r>
                  <a:rPr lang="el-GR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вероятность перехода в состояние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KaTeX_Main"/>
                  </a:rPr>
                  <a:t>′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и получения вознаграждения </a:t>
                </a:r>
                <a14:m>
                  <m:oMath xmlns:m="http://schemas.openxmlformats.org/officeDocument/2006/math"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ℛ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при выполнении действия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a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 состоянии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l-GR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коэффициент дисконтирования, который определяет важность будущих вознаграждений по сравнению с немедленными вознаграждениями.</a:t>
                </a:r>
              </a:p>
              <a:p>
                <a:pPr marL="0" indent="0">
                  <a:lnSpc>
                    <a:spcPct val="115000"/>
                  </a:lnSpc>
                  <a:buNone/>
                </a:pPr>
                <a:endParaRPr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7469" y="878674"/>
                <a:ext cx="8169062" cy="2614800"/>
              </a:xfrm>
              <a:prstGeom prst="rect">
                <a:avLst/>
              </a:prstGeom>
              <a:blipFill>
                <a:blip r:embed="rId3"/>
                <a:stretch>
                  <a:fillRect t="-31401" r="-311" b="-4009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31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Уравнение Беллмана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ru-RU" sz="320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𝑞</a:t>
            </a:r>
            <a:r>
              <a:rPr lang="en-GB" sz="3200" i="0" u="none" strike="noStrike" dirty="0">
                <a:solidFill>
                  <a:schemeClr val="tx1"/>
                </a:solidFill>
                <a:effectLst/>
                <a:latin typeface="Söhne"/>
              </a:rPr>
              <a:t>-</a:t>
            </a:r>
            <a:r>
              <a:rPr lang="ru-RU" sz="3200" i="0" u="none" strike="noStrike" dirty="0">
                <a:solidFill>
                  <a:schemeClr val="tx1"/>
                </a:solidFill>
                <a:effectLst/>
                <a:latin typeface="Söhne"/>
              </a:rPr>
              <a:t>функции</a:t>
            </a:r>
            <a:r>
              <a:rPr lang="ru-RU" dirty="0"/>
              <a:t> 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7469" y="878673"/>
                <a:ext cx="8169062" cy="359707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𝒫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ru-RU" sz="2000" dirty="0">
                  <a:solidFill>
                    <a:schemeClr val="tx1"/>
                  </a:solidFill>
                  <a:latin typeface="Söhne"/>
                </a:endParaRPr>
              </a:p>
              <a:p>
                <a:pPr marL="133350" indent="0" algn="l">
                  <a:buNone/>
                </a:pP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где:</a:t>
                </a: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значение состояния</a:t>
                </a:r>
                <a:r>
                  <a:rPr lang="en-US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действия 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функция), то есть ожидаемая сумма вознаграждений, которую агент может получить,</a:t>
                </a:r>
                <a:r>
                  <a:rPr lang="en-US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выполнив действие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находясь в состоянии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вероятность выбора действия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a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 состоянии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при использовании стратегии </a:t>
                </a:r>
                <a:r>
                  <a:rPr lang="el-GR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π</a:t>
                </a:r>
                <a:r>
                  <a:rPr lang="el-GR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вероятность перехода в состояние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KaTeX_Main"/>
                  </a:rPr>
                  <a:t>′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и получения вознаграждения </a:t>
                </a:r>
                <a14:m>
                  <m:oMath xmlns:m="http://schemas.openxmlformats.org/officeDocument/2006/math"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ℛ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при выполнении действия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a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 состоянии </a:t>
                </a:r>
                <a:r>
                  <a:rPr lang="en-GB" sz="16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l-GR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- </a:t>
                </a:r>
                <a:r>
                  <a:rPr lang="ru-RU" sz="16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коэффициент дисконтирования, который определяет важность будущих вознаграждений по сравнению с немедленными вознаграждениями.</a:t>
                </a:r>
              </a:p>
              <a:p>
                <a:pPr marL="0" indent="0">
                  <a:lnSpc>
                    <a:spcPct val="115000"/>
                  </a:lnSpc>
                  <a:buNone/>
                </a:pPr>
                <a:endParaRPr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7469" y="878673"/>
                <a:ext cx="8169062" cy="3597073"/>
              </a:xfrm>
              <a:prstGeom prst="rect">
                <a:avLst/>
              </a:prstGeom>
              <a:blipFill>
                <a:blip r:embed="rId3"/>
                <a:stretch>
                  <a:fillRect t="-10211" r="-31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184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433137" y="330724"/>
            <a:ext cx="8588013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Принцип динамического программирования</a:t>
            </a:r>
            <a:endParaRPr dirty="0"/>
          </a:p>
        </p:txBody>
      </p:sp>
      <p:sp>
        <p:nvSpPr>
          <p:cNvPr id="311" name="Google Shape;311;p57"/>
          <p:cNvSpPr txBox="1">
            <a:spLocks noGrp="1"/>
          </p:cNvSpPr>
          <p:nvPr>
            <p:ph type="body" idx="1"/>
          </p:nvPr>
        </p:nvSpPr>
        <p:spPr>
          <a:xfrm>
            <a:off x="500549" y="1445513"/>
            <a:ext cx="8450945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5000"/>
              </a:lnSpc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Если у нас есть некоторая траектория из состояния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0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через состояние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1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в состояние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𝐹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и эта траектория является оптимальной, то эта же траектория будет оптимальной для перехода из состояния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1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в состояние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𝐹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74399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Правило сравнения политики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445513"/>
                <a:ext cx="8148436" cy="26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/>
                  <a:t>Для политики введем частичный порядок:</a:t>
                </a:r>
                <a:endParaRPr lang="en-US" sz="1600" dirty="0"/>
              </a:p>
              <a:p>
                <a:pPr marL="0" indent="0">
                  <a:lnSpc>
                    <a:spcPct val="115000"/>
                  </a:lnSpc>
                  <a:buNone/>
                </a:pPr>
                <a:endParaRPr lang="ru-RU" sz="1600" dirty="0"/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⟺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 </a:t>
                </a:r>
              </a:p>
              <a:p>
                <a:pPr marL="0" indent="0" algn="ctr">
                  <a:lnSpc>
                    <a:spcPct val="115000"/>
                  </a:lnSpc>
                  <a:buNone/>
                </a:pPr>
                <a:endParaRPr lang="en-US" sz="1600" dirty="0"/>
              </a:p>
              <a:p>
                <a:pPr marL="0" indent="0">
                  <a:lnSpc>
                    <a:spcPct val="115000"/>
                  </a:lnSpc>
                  <a:buNone/>
                </a:pPr>
                <a:r>
                  <a:rPr lang="ru-RU" sz="1600" dirty="0"/>
                  <a:t>Политика 𝜋′ больше или равна политике 𝜋 если 𝑣-функция от политики 𝜋′ больше или равна 𝑣-функции от политики 𝜋 для любого состояния 𝑠.</a:t>
                </a:r>
                <a:endParaRPr sz="1600" dirty="0"/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445513"/>
                <a:ext cx="8148436" cy="2614800"/>
              </a:xfrm>
              <a:prstGeom prst="rect">
                <a:avLst/>
              </a:prstGeom>
              <a:blipFill>
                <a:blip r:embed="rId3"/>
                <a:stretch>
                  <a:fillRect l="-4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588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для проверки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66" name="Google Shape;366;p65"/>
              <p:cNvGraphicFramePr/>
              <p:nvPr>
                <p:extLst>
                  <p:ext uri="{D42A27DB-BD31-4B8C-83A1-F6EECF244321}">
                    <p14:modId xmlns:p14="http://schemas.microsoft.com/office/powerpoint/2010/main" val="3325558599"/>
                  </p:ext>
                </p:extLst>
              </p:nvPr>
            </p:nvGraphicFramePr>
            <p:xfrm>
              <a:off x="952500" y="1315594"/>
              <a:ext cx="7239000" cy="1275750"/>
            </p:xfrm>
            <a:graphic>
              <a:graphicData uri="http://schemas.openxmlformats.org/drawingml/2006/table">
                <a:tbl>
                  <a:tblPr>
                    <a:noFill/>
                    <a:tableStyleId>{B623574C-9AE7-4070-A081-93A97D88BCA6}</a:tableStyleId>
                  </a:tblPr>
                  <a:tblGrid>
                    <a:gridCol w="4894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7495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300" b="1">
                              <a:solidFill>
                                <a:srgbClr val="FF9900"/>
                              </a:solidFill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1.</a:t>
                          </a:r>
                          <a:endParaRPr sz="1300" b="1">
                            <a:solidFill>
                              <a:srgbClr val="FF9900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300" dirty="0"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Как связаны между собой награда агента и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200" dirty="0"/>
                            <a:t>-</a:t>
                          </a:r>
                          <a:r>
                            <a:rPr lang="ru-RU" sz="1200" dirty="0"/>
                            <a:t>функция и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dirty="0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oMath>
                          </a14:m>
                          <a:r>
                            <a:rPr lang="en-US" sz="1200" dirty="0"/>
                            <a:t>-</a:t>
                          </a:r>
                          <a:r>
                            <a:rPr lang="ru-RU" sz="1200" dirty="0"/>
                            <a:t>функция?</a:t>
                          </a:r>
                          <a:endParaRPr sz="1300" dirty="0"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300" b="1">
                              <a:solidFill>
                                <a:srgbClr val="FF9900"/>
                              </a:solidFill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2.</a:t>
                          </a:r>
                          <a:endParaRPr sz="1300" b="1">
                            <a:solidFill>
                              <a:srgbClr val="FF9900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300" dirty="0"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На что похоже уравнение Беллмана для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200" dirty="0"/>
                            <a:t>-</a:t>
                          </a:r>
                          <a:r>
                            <a:rPr lang="ru-RU" sz="1200" dirty="0"/>
                            <a:t>функции?</a:t>
                          </a:r>
                          <a:endParaRPr sz="1300" dirty="0"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300" b="1">
                              <a:solidFill>
                                <a:srgbClr val="FF9900"/>
                              </a:solidFill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3.</a:t>
                          </a:r>
                          <a:endParaRPr sz="1300" b="1">
                            <a:solidFill>
                              <a:srgbClr val="FF9900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300" dirty="0"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Почему решение уравнения Беллмана существует и какое условие на его существование налагается?</a:t>
                          </a:r>
                          <a:endParaRPr sz="1300" dirty="0"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66" name="Google Shape;366;p65"/>
              <p:cNvGraphicFramePr/>
              <p:nvPr>
                <p:extLst>
                  <p:ext uri="{D42A27DB-BD31-4B8C-83A1-F6EECF244321}">
                    <p14:modId xmlns:p14="http://schemas.microsoft.com/office/powerpoint/2010/main" val="3325558599"/>
                  </p:ext>
                </p:extLst>
              </p:nvPr>
            </p:nvGraphicFramePr>
            <p:xfrm>
              <a:off x="952500" y="1315594"/>
              <a:ext cx="7239000" cy="1275750"/>
            </p:xfrm>
            <a:graphic>
              <a:graphicData uri="http://schemas.openxmlformats.org/drawingml/2006/table">
                <a:tbl>
                  <a:tblPr>
                    <a:noFill/>
                    <a:tableStyleId>{B623574C-9AE7-4070-A081-93A97D88BCA6}</a:tableStyleId>
                  </a:tblPr>
                  <a:tblGrid>
                    <a:gridCol w="4894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7495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49304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300" b="1">
                              <a:solidFill>
                                <a:srgbClr val="FF9900"/>
                              </a:solidFill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1.</a:t>
                          </a:r>
                          <a:endParaRPr sz="1300" b="1">
                            <a:solidFill>
                              <a:srgbClr val="FF9900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533" r="-377" b="-27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9304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300" b="1">
                              <a:solidFill>
                                <a:srgbClr val="FF9900"/>
                              </a:solidFill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2.</a:t>
                          </a:r>
                          <a:endParaRPr sz="1300" b="1">
                            <a:solidFill>
                              <a:srgbClr val="FF9900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533" t="-100000" r="-377" b="-17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77142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300" b="1">
                              <a:solidFill>
                                <a:srgbClr val="FF9900"/>
                              </a:solidFill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3.</a:t>
                          </a:r>
                          <a:endParaRPr sz="1300" b="1">
                            <a:solidFill>
                              <a:srgbClr val="FF9900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300" dirty="0">
                              <a:latin typeface="Roboto"/>
                              <a:ea typeface="Roboto"/>
                              <a:cs typeface="Roboto"/>
                              <a:sym typeface="Roboto"/>
                            </a:rPr>
                            <a:t>Почему решение уравнения Беллмана существует и какое условие на его существование налагается?</a:t>
                          </a:r>
                          <a:endParaRPr sz="1300" dirty="0"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 marL="198000" marR="91425" marT="68575" marB="68575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BFC1F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55370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Основные алгоритмы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07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Основные алгоритмы</a:t>
            </a:r>
            <a:endParaRPr dirty="0"/>
          </a:p>
        </p:txBody>
      </p:sp>
      <p:sp>
        <p:nvSpPr>
          <p:cNvPr id="311" name="Google Shape;311;p57"/>
          <p:cNvSpPr txBox="1">
            <a:spLocks noGrp="1"/>
          </p:cNvSpPr>
          <p:nvPr>
            <p:ph type="body" idx="1"/>
          </p:nvPr>
        </p:nvSpPr>
        <p:spPr>
          <a:xfrm>
            <a:off x="892436" y="2352495"/>
            <a:ext cx="3921600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известны</a:t>
            </a:r>
          </a:p>
          <a:p>
            <a:pPr marL="0" indent="0">
              <a:lnSpc>
                <a:spcPct val="115000"/>
              </a:lnSpc>
              <a:buNone/>
            </a:pPr>
            <a:endParaRPr lang="en-US" sz="1600" dirty="0"/>
          </a:p>
          <a:p>
            <a:pPr marL="285750" indent="-285750">
              <a:lnSpc>
                <a:spcPct val="115000"/>
              </a:lnSpc>
            </a:pPr>
            <a:r>
              <a:rPr lang="en-US" sz="1600" dirty="0"/>
              <a:t>Policy iteration</a:t>
            </a:r>
          </a:p>
          <a:p>
            <a:pPr marL="285750" indent="-285750">
              <a:lnSpc>
                <a:spcPct val="115000"/>
              </a:lnSpc>
            </a:pPr>
            <a:r>
              <a:rPr lang="en-US" sz="1600" dirty="0"/>
              <a:t>Value iteration</a:t>
            </a:r>
          </a:p>
        </p:txBody>
      </p:sp>
      <p:sp>
        <p:nvSpPr>
          <p:cNvPr id="4" name="Google Shape;311;p57">
            <a:extLst>
              <a:ext uri="{FF2B5EF4-FFF2-40B4-BE49-F238E27FC236}">
                <a16:creationId xmlns:a16="http://schemas.microsoft.com/office/drawing/2014/main" id="{1E8EC572-95F8-644A-A00D-6988063AA657}"/>
              </a:ext>
            </a:extLst>
          </p:cNvPr>
          <p:cNvSpPr txBox="1">
            <a:spLocks/>
          </p:cNvSpPr>
          <p:nvPr/>
        </p:nvSpPr>
        <p:spPr>
          <a:xfrm>
            <a:off x="5313389" y="2236378"/>
            <a:ext cx="3707761" cy="2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15000"/>
              </a:lnSpc>
              <a:buNone/>
            </a:pP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не известны</a:t>
            </a:r>
          </a:p>
          <a:p>
            <a:pPr marL="0" indent="0">
              <a:lnSpc>
                <a:spcPct val="115000"/>
              </a:lnSpc>
              <a:buNone/>
            </a:pPr>
            <a:endParaRPr lang="ru-RU" sz="1600" dirty="0"/>
          </a:p>
          <a:p>
            <a:pPr marL="285750" indent="-285750">
              <a:lnSpc>
                <a:spcPct val="115000"/>
              </a:lnSpc>
            </a:pPr>
            <a:r>
              <a:rPr lang="en-US" sz="1600" dirty="0"/>
              <a:t>Monte-Carlo Algorithm</a:t>
            </a:r>
          </a:p>
          <a:p>
            <a:pPr marL="285750" indent="-285750">
              <a:lnSpc>
                <a:spcPct val="115000"/>
              </a:lnSpc>
            </a:pPr>
            <a:r>
              <a:rPr lang="en-US" sz="1600" dirty="0"/>
              <a:t>SARSA Algorithm</a:t>
            </a:r>
          </a:p>
          <a:p>
            <a:pPr marL="285750" indent="-285750">
              <a:lnSpc>
                <a:spcPct val="115000"/>
              </a:lnSpc>
            </a:pPr>
            <a:r>
              <a:rPr lang="en-US" sz="1600" dirty="0"/>
              <a:t>Q-learning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17DE5A-F7D2-B44E-AC9E-67160D8159B6}"/>
              </a:ext>
            </a:extLst>
          </p:cNvPr>
          <p:cNvSpPr txBox="1"/>
          <p:nvPr/>
        </p:nvSpPr>
        <p:spPr>
          <a:xfrm>
            <a:off x="2200694" y="1289394"/>
            <a:ext cx="5120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Функция награды и функция действия</a:t>
            </a:r>
            <a:endParaRPr lang="en-RU" sz="2000" dirty="0"/>
          </a:p>
        </p:txBody>
      </p:sp>
    </p:spTree>
    <p:extLst>
      <p:ext uri="{BB962C8B-B14F-4D97-AF65-F5344CB8AC3E}">
        <p14:creationId xmlns:p14="http://schemas.microsoft.com/office/powerpoint/2010/main" val="2791609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Метод кросс-энтропии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0550" y="1032458"/>
                <a:ext cx="7866554" cy="378031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42900" indent="-342900">
                  <a:lnSpc>
                    <a:spcPct val="115000"/>
                  </a:lnSpc>
                  <a:buFont typeface="+mj-lt"/>
                  <a:buAutoNum type="arabicPeriod"/>
                </a:pPr>
                <a:r>
                  <a:rPr lang="ru-RU" sz="1600" dirty="0"/>
                  <a:t>Оценка политики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 marL="342900" indent="-342900">
                  <a:lnSpc>
                    <a:spcPct val="115000"/>
                  </a:lnSpc>
                  <a:buFont typeface="+mj-lt"/>
                  <a:buAutoNum type="arabicPeriod"/>
                </a:pPr>
                <a:r>
                  <a:rPr lang="ru-RU" sz="1600" dirty="0"/>
                  <a:t>Улучшение политики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d>
                  </m:oMath>
                </a14:m>
                <a:endParaRPr lang="en-US" sz="1600" b="0" dirty="0"/>
              </a:p>
              <a:p>
                <a:pPr marL="133350" indent="0" algn="l">
                  <a:buNone/>
                </a:pPr>
                <a:endParaRPr lang="en-US" sz="1200" dirty="0"/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Устанавливаем начальное состояние 𝑆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 и политику 𝜋</a:t>
                </a:r>
                <a:r>
                  <a:rPr lang="ru-RU" sz="1200" baseline="-25000" dirty="0"/>
                  <a:t>0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Действуем 𝐴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=𝜋(𝑆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)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Получаем награду 𝑅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=(𝑆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,𝐴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) и переходим в состояние 𝑆</a:t>
                </a:r>
                <a:r>
                  <a:rPr lang="ru-RU" sz="1200" baseline="-25000" dirty="0"/>
                  <a:t>1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Действуем 𝐴</a:t>
                </a:r>
                <a:r>
                  <a:rPr lang="ru-RU" sz="1200" baseline="-25000" dirty="0"/>
                  <a:t>1</a:t>
                </a:r>
                <a:r>
                  <a:rPr lang="ru-RU" sz="1200" dirty="0"/>
                  <a:t>=𝜋(𝑆</a:t>
                </a:r>
                <a:r>
                  <a:rPr lang="ru-RU" sz="1200" baseline="-25000" dirty="0"/>
                  <a:t>1</a:t>
                </a:r>
                <a:r>
                  <a:rPr lang="ru-RU" sz="1200" dirty="0"/>
                  <a:t>)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...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Действуем 𝐴</a:t>
                </a:r>
                <a:r>
                  <a:rPr lang="ru-RU" sz="1200" baseline="-25000" dirty="0"/>
                  <a:t>𝑇−1</a:t>
                </a:r>
                <a:r>
                  <a:rPr lang="ru-RU" sz="1200" dirty="0"/>
                  <a:t>=𝜋(𝑆</a:t>
                </a:r>
                <a:r>
                  <a:rPr lang="ru-RU" sz="1200" baseline="-25000" dirty="0"/>
                  <a:t>𝑇−1</a:t>
                </a:r>
                <a:r>
                  <a:rPr lang="ru-RU" sz="1200" dirty="0"/>
                  <a:t>)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Получаем награду 𝑅</a:t>
                </a:r>
                <a:r>
                  <a:rPr lang="ru-RU" sz="1200" baseline="-25000" dirty="0"/>
                  <a:t>𝑇−1</a:t>
                </a:r>
                <a:r>
                  <a:rPr lang="ru-RU" sz="1200" dirty="0"/>
                  <a:t>=(𝑆</a:t>
                </a:r>
                <a:r>
                  <a:rPr lang="ru-RU" sz="1200" baseline="-25000" dirty="0"/>
                  <a:t>𝑇−1</a:t>
                </a:r>
                <a:r>
                  <a:rPr lang="ru-RU" sz="1200" dirty="0"/>
                  <a:t>,𝐴</a:t>
                </a:r>
                <a:r>
                  <a:rPr lang="ru-RU" sz="1200" baseline="-25000" dirty="0"/>
                  <a:t>𝑇−1</a:t>
                </a:r>
                <a:r>
                  <a:rPr lang="ru-RU" sz="1200" dirty="0"/>
                  <a:t>) и переходим в состояние 𝑆</a:t>
                </a:r>
                <a:r>
                  <a:rPr lang="ru-RU" sz="1200" baseline="-25000" dirty="0"/>
                  <a:t>𝐹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 </a:t>
                </a:r>
                <a:r>
                  <a:rPr lang="ru-RU" sz="1200" dirty="0"/>
                  <a:t>получили траекторию 𝜏={𝑆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,𝐴</a:t>
                </a:r>
                <a:r>
                  <a:rPr lang="ru-RU" sz="1200" baseline="-25000" dirty="0"/>
                  <a:t>0</a:t>
                </a:r>
                <a:r>
                  <a:rPr lang="ru-RU" sz="1200" dirty="0"/>
                  <a:t>,𝑆</a:t>
                </a:r>
                <a:r>
                  <a:rPr lang="ru-RU" sz="1200" baseline="-25000" dirty="0"/>
                  <a:t>1</a:t>
                </a:r>
                <a:r>
                  <a:rPr lang="ru-RU" sz="1200" dirty="0"/>
                  <a:t>,𝐴</a:t>
                </a:r>
                <a:r>
                  <a:rPr lang="ru-RU" sz="1200" baseline="-25000" dirty="0"/>
                  <a:t>1</a:t>
                </a:r>
                <a:r>
                  <a:rPr lang="ru-RU" sz="1200" dirty="0"/>
                  <a:t>,…,𝑆</a:t>
                </a:r>
                <a:r>
                  <a:rPr lang="ru-RU" sz="1200" baseline="-25000" dirty="0"/>
                  <a:t>𝑇</a:t>
                </a:r>
                <a:r>
                  <a:rPr lang="ru-RU" sz="1200" dirty="0"/>
                  <a:t>}, и награду 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ru-RU" sz="1200" dirty="0"/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"Улучшаем" траекторию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ru-RU" sz="1200" dirty="0"/>
                  <a:t>Возвращаемся в начало</a:t>
                </a:r>
              </a:p>
              <a:p>
                <a:pPr marL="0" indent="0">
                  <a:lnSpc>
                    <a:spcPct val="115000"/>
                  </a:lnSpc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032458"/>
                <a:ext cx="7866554" cy="3780317"/>
              </a:xfrm>
              <a:prstGeom prst="rect">
                <a:avLst/>
              </a:prstGeom>
              <a:blipFill>
                <a:blip r:embed="rId3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390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Устанавливаем политику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Устанавливаем начальное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=𝜋(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|𝑆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Получаем награду 𝑅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=(𝑆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и переходим в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=𝜋(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|𝑆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…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Действуем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Получаем награду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переходим в состояние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𝐹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 algn="l">
                  <a:buNone/>
                </a:pPr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682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Устанавливаем политику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и матрицы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𝑊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и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.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𝑊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- суммирует награды,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- считает сколько раз оказались в действии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с шага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. Это просто усреднение наград по траектории, для получения мат ожидания итоговой награды.</a:t>
                </a:r>
              </a:p>
              <a:p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Устанавливаем начальное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=𝜋(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|𝑆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Получаем награду 𝑅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=(𝑆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и переходим в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=𝜋(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|𝑆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…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Действуем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Получаем награду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переходим в состояние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𝐹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 algn="l">
                  <a:buNone/>
                </a:pPr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  <a:blipFill>
                <a:blip r:embed="rId3"/>
                <a:stretch>
                  <a:fillRect r="-43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018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Устанавливаем политику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и матрицы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𝑊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и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.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𝑊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- суммирует награды,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- считает сколько раз оказались в действии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с шага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. Это просто усреднение наград по траектории, для получения мат ожидания итоговой награды.</a:t>
                </a:r>
              </a:p>
              <a:p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Устанавливаем начальное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=𝜋(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|𝑆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	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>
                        <a:lumMod val="75000"/>
                      </a:schemeClr>
                    </a:solidFill>
                    <a:latin typeface="Helvetica Neue" panose="02000503000000020004" pitchFamily="2" charset="0"/>
                  </a:rPr>
                  <a:t> 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1400" dirty="0">
                  <a:solidFill>
                    <a:schemeClr val="accent1">
                      <a:lumMod val="75000"/>
                    </a:schemeClr>
                  </a:solidFill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Получаем награду 𝑅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=(𝑆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и переходим в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=𝜋(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|𝑆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…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Действуем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Получаем награду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переходим в состояние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𝐹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 algn="l">
                  <a:buNone/>
                </a:pPr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  <a:blipFill>
                <a:blip r:embed="rId3"/>
                <a:stretch>
                  <a:fillRect r="-43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D66206-E80D-BB44-AA81-656727D390A0}"/>
                  </a:ext>
                </a:extLst>
              </p:cNvPr>
              <p:cNvSpPr txBox="1"/>
              <p:nvPr/>
            </p:nvSpPr>
            <p:spPr>
              <a:xfrm>
                <a:off x="5273269" y="2571750"/>
                <a:ext cx="1792735" cy="43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RU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D66206-E80D-BB44-AA81-656727D39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269" y="2571750"/>
                <a:ext cx="1792735" cy="439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030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learning.</a:t>
            </a:r>
            <a:br>
              <a:rPr lang="en-US" dirty="0"/>
            </a:br>
            <a:r>
              <a:rPr lang="ru-RU" dirty="0"/>
              <a:t>Основные алгоритмы.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703052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3162350"/>
            <a:ext cx="5095500" cy="15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9A103C-F3B2-9942-BE61-45E26582D7F9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Устанавливаем политику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и матрицы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𝑊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и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(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.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𝑊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- суммирует награды,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- считает сколько раз оказались в действии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 с шага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400" b="0" i="0" u="none" strike="noStrike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Helvetica Neue" panose="02000503000000020004" pitchFamily="2" charset="0"/>
                  </a:rPr>
                  <a:t>. Это просто усреднение наград по траектории, для получения мат ожидания итоговой награды.</a:t>
                </a:r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Устанавливаем начальное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=𝜋(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|𝑆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	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>
                        <a:lumMod val="75000"/>
                      </a:schemeClr>
                    </a:solidFill>
                    <a:latin typeface="Helvetica Neue" panose="02000503000000020004" pitchFamily="2" charset="0"/>
                  </a:rPr>
                  <a:t> 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1400" dirty="0">
                  <a:solidFill>
                    <a:schemeClr val="accent1">
                      <a:lumMod val="75000"/>
                    </a:schemeClr>
                  </a:solidFill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Получаем награду 𝑅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=(𝑆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0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и переходим в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Действуем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=𝜋(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|𝑆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 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</a:t>
                </a:r>
                <a:r>
                  <a:rPr lang="en-US" sz="14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>
                        <a:lumMod val="75000"/>
                      </a:schemeClr>
                    </a:solidFill>
                    <a:latin typeface="Helvetica Neue" panose="02000503000000020004" pitchFamily="2" charset="0"/>
                  </a:rPr>
                  <a:t> </a:t>
                </a: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			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1400" dirty="0">
                  <a:solidFill>
                    <a:schemeClr val="accent1">
                      <a:lumMod val="75000"/>
                    </a:schemeClr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…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Действуем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</a:p>
              <a:p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Получаем награду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переходим в состояние </a:t>
                </a: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4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𝐹</a:t>
                </a:r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 algn="l">
                  <a:buNone/>
                </a:pPr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  <a:blipFill>
                <a:blip r:embed="rId3"/>
                <a:stretch>
                  <a:fillRect r="-432" b="-264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D66206-E80D-BB44-AA81-656727D390A0}"/>
                  </a:ext>
                </a:extLst>
              </p:cNvPr>
              <p:cNvSpPr txBox="1"/>
              <p:nvPr/>
            </p:nvSpPr>
            <p:spPr>
              <a:xfrm>
                <a:off x="5273269" y="2324243"/>
                <a:ext cx="1792735" cy="43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 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RU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D66206-E80D-BB44-AA81-656727D39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269" y="2324243"/>
                <a:ext cx="1792735" cy="439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119223-87EF-2544-9071-EA90B47B6ED1}"/>
                  </a:ext>
                </a:extLst>
              </p:cNvPr>
              <p:cNvSpPr txBox="1"/>
              <p:nvPr/>
            </p:nvSpPr>
            <p:spPr>
              <a:xfrm>
                <a:off x="5273268" y="3218485"/>
                <a:ext cx="1792735" cy="43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 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RU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119223-87EF-2544-9071-EA90B47B6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268" y="3218485"/>
                <a:ext cx="1792735" cy="439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591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 algn="l">
                  <a:buNone/>
                </a:pP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При достаточно большом количестве повторений мы считаем что эта средняя награда сходится к искомому мат ожиданию: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  <a:p>
                <a:pPr marL="133350" indent="0" algn="l">
                  <a:buNone/>
                </a:pP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Функция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представляет собой простое среднее. Вспомним </a:t>
                </a:r>
                <a:r>
                  <a:rPr lang="ru-RU" sz="1600" b="0" i="0" u="none" strike="noStrike" dirty="0" err="1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рекурентную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формулу для простого среднего: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d>
                        <m:d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Тогда можем определить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ru-RU" sz="14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-функцию на каждом шаге через первый:</a:t>
                </a:r>
              </a:p>
              <a:p>
                <a:pPr marL="13335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835174"/>
              </a:xfrm>
              <a:prstGeom prst="rect">
                <a:avLst/>
              </a:prstGeom>
              <a:blipFill>
                <a:blip r:embed="rId3"/>
                <a:stretch>
                  <a:fillRect r="-43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685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r>
              <a:rPr lang="en-US" dirty="0"/>
              <a:t> – </a:t>
            </a:r>
            <a:r>
              <a:rPr lang="ru-RU" dirty="0"/>
              <a:t>алгоритм решения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Пусть у нас задана некоторая политика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endParaRPr lang="ru-RU" sz="16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Инициализируем массивы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)=0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)=0</a:t>
                </a:r>
                <a:endParaRPr lang="ru-RU" sz="16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Для каждого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𝑘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∈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16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ru-RU" sz="1600" dirty="0">
                            <a:solidFill>
                              <a:srgbClr val="000000"/>
                            </a:solidFill>
                            <a:latin typeface="STIXMathJax_Main"/>
                          </a:rPr>
                          <m:t>1,</m:t>
                        </m:r>
                        <m:r>
                          <m:rPr>
                            <m:nor/>
                          </m:rPr>
                          <a:rPr lang="ru-RU" sz="1600" dirty="0">
                            <a:solidFill>
                              <a:srgbClr val="000000"/>
                            </a:solidFill>
                            <a:latin typeface="STIXMathJax_Normal-italic"/>
                          </a:rPr>
                          <m:t>𝐾</m:t>
                        </m:r>
                      </m:e>
                    </m:acc>
                  </m:oMath>
                </a14:m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где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𝐾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- количество траекторий. </a:t>
                </a:r>
                <a:b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</a:b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Согласно политики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получаем траекторию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𝜏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0,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1,…,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𝑆𝑇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и награду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𝑅𝜏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0,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1,…,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𝑅𝑇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−1)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вычисляем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𝐺𝜏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𝐺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0,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𝐺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1,…,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𝐺𝑇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−1)</a:t>
                </a:r>
                <a:endParaRPr lang="ru-RU" sz="16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Движемся по траектории и для каждого шага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по ней переопределяем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 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В случае, если 𝐾 достаточно велико (𝐾≫1) считаем что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>
                            <a:solidFill>
                              <a:srgbClr val="000000"/>
                            </a:solidFill>
                            <a:latin typeface="Helvetica Neue" panose="02000503000000020004" pitchFamily="2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>
                                <a:solidFill>
                                  <a:srgbClr val="000000"/>
                                </a:solidFill>
                                <a:latin typeface="Helvetica Neue" panose="02000503000000020004" pitchFamily="2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0000"/>
                                </a:solidFill>
                                <a:latin typeface="Helvetica Neue" panose="02000503000000020004" pitchFamily="2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Helvetica Neue" panose="02000503000000020004" pitchFamily="2" charset="0"/>
                              </a:rPr>
                              <m:t>𝑘</m:t>
                            </m:r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Helvetica Neue" panose="02000503000000020004" pitchFamily="2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sz="1600">
                            <a:solidFill>
                              <a:srgbClr val="000000"/>
                            </a:solidFill>
                            <a:latin typeface="Helvetica Neue" panose="02000503000000020004" pitchFamily="2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1600">
                                <a:solidFill>
                                  <a:srgbClr val="000000"/>
                                </a:solidFill>
                                <a:latin typeface="Helvetica Neue" panose="02000503000000020004" pitchFamily="2" charset="0"/>
                              </a:rPr>
                            </m:ctrlPr>
                          </m:dPr>
                          <m:e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Helvetica Neue" panose="02000503000000020004" pitchFamily="2" charset="0"/>
                              </a:rPr>
                              <m:t>𝑠</m:t>
                            </m:r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Helvetica Neue" panose="02000503000000020004" pitchFamily="2" charset="0"/>
                              </a:rPr>
                              <m:t>, </m:t>
                            </m:r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Helvetica Neue" panose="02000503000000020004" pitchFamily="2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600">
                            <a:solidFill>
                              <a:srgbClr val="000000"/>
                            </a:solidFill>
                            <a:latin typeface="Helvetica Neue" panose="02000503000000020004" pitchFamily="2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600">
                                <a:solidFill>
                                  <a:srgbClr val="000000"/>
                                </a:solidFill>
                                <a:latin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Helvetica Neue" panose="02000503000000020004" pitchFamily="2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Helvetica Neue" panose="02000503000000020004" pitchFamily="2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600">
                            <a:solidFill>
                              <a:srgbClr val="000000"/>
                            </a:solidFill>
                            <a:latin typeface="Helvetica Neue" panose="02000503000000020004" pitchFamily="2" charset="0"/>
                          </a:rPr>
                          <m:t>(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Helvetica Neue" panose="02000503000000020004" pitchFamily="2" charset="0"/>
                          </a:rPr>
                          <m:t>𝑠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Helvetica Neue" panose="02000503000000020004" pitchFamily="2" charset="0"/>
                          </a:rPr>
                          <m:t>, 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Helvetica Neue" panose="02000503000000020004" pitchFamily="2" charset="0"/>
                          </a:rPr>
                          <m:t>𝑎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Helvetica Neue" panose="02000503000000020004" pitchFamily="2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 </a:t>
                </a:r>
                <a:r>
                  <a:rPr lang="ru-RU" sz="16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т.е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мы получим 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rgbClr val="000000"/>
                        </a:solidFill>
                        <a:latin typeface="Helvetica Neue" panose="02000503000000020004" pitchFamily="2" charset="0"/>
                      </a:rPr>
                      <m:t>𝑄</m:t>
                    </m:r>
                    <m:d>
                      <m:dPr>
                        <m:ctrlPr>
                          <a:rPr lang="en-US" sz="1600">
                            <a:solidFill>
                              <a:srgbClr val="000000"/>
                            </a:solidFill>
                            <a:latin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sz="1600">
                            <a:solidFill>
                              <a:srgbClr val="000000"/>
                            </a:solidFill>
                            <a:latin typeface="Helvetica Neue" panose="02000503000000020004" pitchFamily="2" charset="0"/>
                          </a:rPr>
                          <m:t>𝑠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Helvetica Neue" panose="02000503000000020004" pitchFamily="2" charset="0"/>
                          </a:rPr>
                          <m:t>, 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Helvetica Neue" panose="02000503000000020004" pitchFamily="2" charset="0"/>
                          </a:rPr>
                          <m:t>𝑎</m:t>
                        </m:r>
                      </m:e>
                    </m:d>
                    <m:r>
                      <a:rPr lang="en-US" sz="1600">
                        <a:solidFill>
                          <a:srgbClr val="000000"/>
                        </a:solidFill>
                        <a:latin typeface="Helvetica Neue" panose="02000503000000020004" pitchFamily="2" charset="0"/>
                      </a:rPr>
                      <m:t>≈</m:t>
                    </m:r>
                    <m:sSub>
                      <m:sSubPr>
                        <m:ctrlPr>
                          <a:rPr lang="en-US" sz="1600">
                            <a:solidFill>
                              <a:srgbClr val="000000"/>
                            </a:solidFill>
                            <a:latin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000000"/>
                            </a:solidFill>
                            <a:latin typeface="Helvetica Neue" panose="02000503000000020004" pitchFamily="2" charset="0"/>
                          </a:rPr>
                          <m:t>𝑞</m:t>
                        </m:r>
                      </m:e>
                      <m:sub>
                        <m:r>
                          <a:rPr lang="en-US" sz="1600">
                            <a:solidFill>
                              <a:srgbClr val="000000"/>
                            </a:solidFill>
                            <a:latin typeface="Helvetica Neue" panose="02000503000000020004" pitchFamily="2" charset="0"/>
                          </a:rPr>
                          <m:t>𝜋</m:t>
                        </m:r>
                      </m:sub>
                    </m:sSub>
                    <m:r>
                      <a:rPr lang="en-US" sz="1600">
                        <a:solidFill>
                          <a:srgbClr val="000000"/>
                        </a:solidFill>
                        <a:latin typeface="Helvetica Neue" panose="02000503000000020004" pitchFamily="2" charset="0"/>
                      </a:rPr>
                      <m:t>(</m:t>
                    </m:r>
                    <m:r>
                      <a:rPr lang="en-US" sz="1600">
                        <a:solidFill>
                          <a:srgbClr val="000000"/>
                        </a:solidFill>
                        <a:latin typeface="Helvetica Neue" panose="02000503000000020004" pitchFamily="2" charset="0"/>
                      </a:rPr>
                      <m:t>𝑠</m:t>
                    </m:r>
                    <m:r>
                      <a:rPr lang="en-US" sz="1600">
                        <a:solidFill>
                          <a:srgbClr val="000000"/>
                        </a:solidFill>
                        <a:latin typeface="Helvetica Neue" panose="02000503000000020004" pitchFamily="2" charset="0"/>
                      </a:rPr>
                      <m:t>, </m:t>
                    </m:r>
                    <m:r>
                      <a:rPr lang="en-US" sz="1600">
                        <a:solidFill>
                          <a:srgbClr val="000000"/>
                        </a:solidFill>
                        <a:latin typeface="Helvetica Neue" panose="02000503000000020004" pitchFamily="2" charset="0"/>
                      </a:rPr>
                      <m:t>𝑎</m:t>
                    </m:r>
                    <m:r>
                      <a:rPr lang="en-US" sz="1600">
                        <a:solidFill>
                          <a:srgbClr val="000000"/>
                        </a:solidFill>
                        <a:latin typeface="Helvetica Neue" panose="02000503000000020004" pitchFamily="2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Жадным образом улучшаем политику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lim>
                                      </m:limLow>
                                    </m:fName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0                                   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  <a:blipFill>
                <a:blip r:embed="rId3"/>
                <a:stretch>
                  <a:fillRect b="-5189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413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r>
              <a:rPr lang="en-US" dirty="0"/>
              <a:t> – </a:t>
            </a:r>
            <a:r>
              <a:rPr lang="ru-RU" dirty="0"/>
              <a:t>алгоритм решения</a:t>
            </a:r>
            <a:endParaRPr dirty="0"/>
          </a:p>
        </p:txBody>
      </p:sp>
      <p:sp>
        <p:nvSpPr>
          <p:cNvPr id="311" name="Google Shape;311;p57"/>
          <p:cNvSpPr txBox="1">
            <a:spLocks noGrp="1"/>
          </p:cNvSpPr>
          <p:nvPr>
            <p:ph type="body" idx="1"/>
          </p:nvPr>
        </p:nvSpPr>
        <p:spPr>
          <a:xfrm>
            <a:off x="220006" y="1713103"/>
            <a:ext cx="8801144" cy="617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indent="0" algn="ctr">
              <a:buNone/>
            </a:pPr>
            <a:r>
              <a:rPr lang="ru-RU" sz="2800" dirty="0">
                <a:solidFill>
                  <a:srgbClr val="FF0000"/>
                </a:solidFill>
                <a:latin typeface="Helvetica Neue" panose="02000503000000020004" pitchFamily="2" charset="0"/>
              </a:rPr>
              <a:t>Такой алгоритм работать не будет!</a:t>
            </a:r>
            <a:r>
              <a:rPr lang="en-US" sz="2800" dirty="0">
                <a:solidFill>
                  <a:srgbClr val="FF0000"/>
                </a:solidFill>
                <a:latin typeface="Helvetica Neue" panose="02000503000000020004" pitchFamily="2" charset="0"/>
              </a:rPr>
              <a:t> </a:t>
            </a:r>
            <a:endParaRPr lang="ru-RU" sz="2800" dirty="0">
              <a:solidFill>
                <a:srgbClr val="FF0000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491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r>
              <a:rPr lang="en-US" dirty="0"/>
              <a:t> – </a:t>
            </a:r>
            <a:r>
              <a:rPr lang="ru-RU" dirty="0"/>
              <a:t>алгоритм решения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Пусть у нас задана некоторая политика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endParaRPr lang="ru-RU" sz="16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Инициализируем массивы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)=0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)=0</a:t>
                </a:r>
                <a:endParaRPr lang="ru-RU" sz="16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Для каждого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𝑘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∈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16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ru-RU" sz="1600" dirty="0">
                            <a:solidFill>
                              <a:srgbClr val="000000"/>
                            </a:solidFill>
                            <a:latin typeface="STIXMathJax_Main"/>
                          </a:rPr>
                          <m:t>1,</m:t>
                        </m:r>
                        <m:r>
                          <m:rPr>
                            <m:nor/>
                          </m:rPr>
                          <a:rPr lang="ru-RU" sz="1600" dirty="0">
                            <a:solidFill>
                              <a:srgbClr val="000000"/>
                            </a:solidFill>
                            <a:latin typeface="STIXMathJax_Normal-italic"/>
                          </a:rPr>
                          <m:t>𝐾</m:t>
                        </m:r>
                      </m:e>
                    </m:acc>
                  </m:oMath>
                </a14:m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где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𝐾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- количество траекторий. </a:t>
                </a:r>
                <a:b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</a:b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Согласно политики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получаем траекторию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𝜏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0,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1,…,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𝑆𝑇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и награду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𝑅𝜏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0,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1,…,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𝑅𝑇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−1)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вычисляем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𝐺𝜏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𝐺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0,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𝐺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1,…,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𝐺𝑇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−1)</a:t>
                </a:r>
                <a:endParaRPr lang="ru-RU" sz="16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Движемся по траектории и для каждого шага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по ней переопределяем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 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В случае, если 𝐾 достаточно велико (𝐾≫1) считаем что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 </a:t>
                </a:r>
                <a:r>
                  <a:rPr lang="ru-RU" sz="16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т.е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мы получим 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Жадным образом улучшаем политику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lim>
                                      </m:limLow>
                                    </m:fName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0                                   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  <a:blipFill>
                <a:blip r:embed="rId3"/>
                <a:stretch>
                  <a:fillRect b="-541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935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Вопросы для проверки - </a:t>
            </a:r>
            <a:r>
              <a:rPr lang="ru-RU" dirty="0"/>
              <a:t>Однорукий бандит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2BF3A0E-8D38-174E-82BA-21D7607FF3E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0550" y="1426469"/>
                <a:ext cx="2352653" cy="3416400"/>
              </a:xfrm>
            </p:spPr>
            <p:txBody>
              <a:bodyPr/>
              <a:lstStyle/>
              <a:p>
                <a:r>
                  <a:rPr lang="ru-RU" sz="1400" dirty="0"/>
                  <a:t>Два автомата</a:t>
                </a:r>
              </a:p>
              <a:p>
                <a:r>
                  <a:rPr lang="ru-RU" sz="1400" dirty="0"/>
                  <a:t>Действия</a:t>
                </a:r>
                <a:r>
                  <a:rPr lang="ru-RU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ru-RU" dirty="0"/>
                  <a:t>),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ru-RU" dirty="0"/>
                  <a:t>)</a:t>
                </a:r>
                <a:endParaRPr lang="en-US" dirty="0"/>
              </a:p>
              <a:p>
                <a:r>
                  <a:rPr lang="ru-RU" sz="1400" dirty="0"/>
                  <a:t>Награда: </a:t>
                </a:r>
              </a:p>
              <a:p>
                <a:pPr marL="6032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←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b="0" dirty="0"/>
              </a:p>
              <a:p>
                <a:pPr marL="6032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/>
              </a:p>
              <a:p>
                <a:pPr/>
                <a:r>
                  <a:rPr lang="ru-RU" sz="1400" dirty="0"/>
                  <a:t>Политика:</a:t>
                </a:r>
              </a:p>
              <a:p>
                <a:pPr marL="5905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←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  <a:p>
                <a:pPr marL="5905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  <a:p>
                <a:pPr marL="419100" indent="-285750"/>
                <a:r>
                  <a:rPr lang="en-US" sz="1400" i="1" dirty="0"/>
                  <a:t>Q</a:t>
                </a:r>
                <a:r>
                  <a:rPr lang="en-US" sz="1400" dirty="0"/>
                  <a:t>-</a:t>
                </a:r>
                <a:r>
                  <a:rPr lang="ru-RU" sz="1400" dirty="0"/>
                  <a:t>функция:</a:t>
                </a:r>
              </a:p>
              <a:p>
                <a:pPr marL="5905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←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  <a:p>
                <a:pPr marL="5905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  <a:p>
                <a:pPr marL="590550" lvl="1" indent="0">
                  <a:buNone/>
                </a:pPr>
                <a:endParaRPr lang="en-US" sz="1400" dirty="0"/>
              </a:p>
              <a:p>
                <a:pPr marL="133350" indent="0">
                  <a:buNone/>
                </a:pPr>
                <a:endParaRPr lang="en-RU" sz="14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2BF3A0E-8D38-174E-82BA-21D7607F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550" y="1426469"/>
                <a:ext cx="2352653" cy="3416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C8CC749-9BFC-1642-A931-950E6E098549}"/>
              </a:ext>
            </a:extLst>
          </p:cNvPr>
          <p:cNvSpPr txBox="1"/>
          <p:nvPr/>
        </p:nvSpPr>
        <p:spPr>
          <a:xfrm>
            <a:off x="3169462" y="1553792"/>
            <a:ext cx="5851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Поскольку мы улучшаем политику жадным образом, то 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𝜋</a:t>
            </a:r>
            <a:r>
              <a:rPr lang="ru-RU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1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=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𝜋</a:t>
            </a:r>
            <a:r>
              <a:rPr lang="ru-RU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0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и 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𝑄</a:t>
            </a:r>
            <a:r>
              <a:rPr lang="ru-RU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1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=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𝑄</a:t>
            </a:r>
            <a:r>
              <a:rPr lang="ru-RU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0</a:t>
            </a:r>
            <a:endParaRPr lang="ru-RU" b="0" i="0" u="none" strike="noStrike" baseline="-250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en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883C3-BDB6-CF4A-B011-D862FB1A6C1C}"/>
              </a:ext>
            </a:extLst>
          </p:cNvPr>
          <p:cNvSpPr txBox="1"/>
          <p:nvPr/>
        </p:nvSpPr>
        <p:spPr>
          <a:xfrm>
            <a:off x="3313842" y="2571750"/>
            <a:ext cx="5397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Таким образом мы из-за неудачной инициализации начальной политики </a:t>
            </a:r>
            <a:r>
              <a:rPr lang="ru-RU" sz="1600" b="1" dirty="0">
                <a:latin typeface="Helvetica Neue" panose="02000503000000020004" pitchFamily="2" charset="0"/>
              </a:rPr>
              <a:t>мы </a:t>
            </a:r>
            <a:r>
              <a:rPr lang="ru-RU" sz="16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никогда не попадем в состояние с максимальным выигрышем.</a:t>
            </a:r>
            <a:endParaRPr lang="en-RU" sz="1600" b="1" dirty="0"/>
          </a:p>
        </p:txBody>
      </p:sp>
    </p:spTree>
    <p:extLst>
      <p:ext uri="{BB962C8B-B14F-4D97-AF65-F5344CB8AC3E}">
        <p14:creationId xmlns:p14="http://schemas.microsoft.com/office/powerpoint/2010/main" val="2203130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10" name="Google Shape;310;p5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00550" y="330724"/>
                <a:ext cx="8520600" cy="1095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3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32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жадная политика</a:t>
                </a:r>
                <a:endParaRPr dirty="0"/>
              </a:p>
            </p:txBody>
          </p:sp>
        </mc:Choice>
        <mc:Fallback>
          <p:sp>
            <p:nvSpPr>
              <p:cNvPr id="310" name="Google Shape;310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00550" y="330724"/>
                <a:ext cx="8520600" cy="1095900"/>
              </a:xfrm>
              <a:prstGeom prst="rect">
                <a:avLst/>
              </a:prstGeom>
              <a:blipFill>
                <a:blip r:embed="rId3"/>
                <a:stretch>
                  <a:fillRect l="-149" t="-227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-жадная политика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18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8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ru-RU" sz="18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f>
                                    <m:fPr>
                                      <m:ctrlPr>
                                        <a:rPr lang="en-US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num>
                                    <m:den>
                                      <m:r>
                                        <a:rPr lang="en-US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  <m:r>
                                    <a:rPr lang="en-US" sz="18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lim>
                                      </m:limLow>
                                    </m:fName>
                                    <m: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p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</m:t>
                              </m:r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</a:p>
              <a:p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𝑚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- количество вариантов выбора, на первом шаге полагают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что обеспечивает </a:t>
                </a:r>
                <a:r>
                  <a:rPr lang="ru-RU" sz="1800" b="0" i="0" u="none" strike="noStrike" dirty="0" err="1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равновероятность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 всех действий.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  <a:blipFill>
                <a:blip r:embed="rId4"/>
                <a:stretch>
                  <a:fillRect t="-51899" b="-1898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179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Монте-Карло</a:t>
            </a:r>
            <a:r>
              <a:rPr lang="en-US" dirty="0"/>
              <a:t> – </a:t>
            </a:r>
            <a:r>
              <a:rPr lang="ru-RU" dirty="0"/>
              <a:t>алгоритм решения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Пусть у нас задана некоторая политика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endParaRPr lang="ru-RU" sz="16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Инициализируем массивы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)=0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)=0</a:t>
                </a:r>
                <a:endParaRPr lang="ru-RU" sz="16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Для каждого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𝑘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∈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16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ru-RU" sz="1600" dirty="0">
                            <a:solidFill>
                              <a:srgbClr val="000000"/>
                            </a:solidFill>
                            <a:latin typeface="STIXMathJax_Main"/>
                          </a:rPr>
                          <m:t>1,</m:t>
                        </m:r>
                        <m:r>
                          <m:rPr>
                            <m:nor/>
                          </m:rPr>
                          <a:rPr lang="ru-RU" sz="1600" dirty="0">
                            <a:solidFill>
                              <a:srgbClr val="000000"/>
                            </a:solidFill>
                            <a:latin typeface="STIXMathJax_Normal-italic"/>
                          </a:rPr>
                          <m:t>𝐾</m:t>
                        </m:r>
                      </m:e>
                    </m:acc>
                  </m:oMath>
                </a14:m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где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𝐾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- количество траекторий. </a:t>
                </a:r>
                <a:b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</a:b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Согласно политики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получаем траекторию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𝜏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6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0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6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1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,…,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6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и награду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𝑅𝜏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6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0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6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1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,…,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6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6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вычисляем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𝐺</a:t>
                </a:r>
                <a:r>
                  <a:rPr lang="ru-RU" sz="16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𝜏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=(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𝐺</a:t>
                </a:r>
                <a:r>
                  <a:rPr lang="ru-RU" sz="16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0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𝐺</a:t>
                </a:r>
                <a:r>
                  <a:rPr lang="ru-RU" sz="16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1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,…,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𝐺</a:t>
                </a:r>
                <a:r>
                  <a:rPr lang="ru-RU" sz="16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𝑇</a:t>
                </a:r>
                <a:r>
                  <a:rPr lang="ru-RU" sz="16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−1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endParaRPr lang="ru-RU" sz="16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Движемся по траектории и для каждого шага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по ней переопределяем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 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𝑁</a:t>
                </a:r>
                <a:r>
                  <a:rPr lang="ru-RU" sz="16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 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d>
                      <m:d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ru-RU" sz="14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В случае, если 𝐾 достаточно велико (𝐾≫1) считаем что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 </a:t>
                </a:r>
                <a:r>
                  <a:rPr lang="ru-RU" sz="1600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т.е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мы получим 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ru-RU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9FDCEB-B9A6-7B4E-83C8-FBD54C7509C5}"/>
                  </a:ext>
                </a:extLst>
              </p:cNvPr>
              <p:cNvSpPr txBox="1"/>
              <p:nvPr/>
            </p:nvSpPr>
            <p:spPr>
              <a:xfrm>
                <a:off x="268133" y="3989894"/>
                <a:ext cx="8191730" cy="1219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Жадным образом улучшаем политику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ru-RU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  <m: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lim>
                                      </m:limLow>
                                    </m:fName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endParaRPr lang="ru-RU" sz="14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RU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9FDCEB-B9A6-7B4E-83C8-FBD54C750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33" y="3989894"/>
                <a:ext cx="8191730" cy="1219501"/>
              </a:xfrm>
              <a:prstGeom prst="rect">
                <a:avLst/>
              </a:prstGeom>
              <a:blipFill>
                <a:blip r:embed="rId4"/>
                <a:stretch>
                  <a:fillRect l="-310" t="-172165" b="-22783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626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Temporal-Difference policy evaluation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Мы можем искать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𝑞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не просто накапливая статистику, а воспользоваться уравнением Беллмана и принципом динамического программирования. Вспомним уравнение Беллмана для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𝑞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</a:t>
                </a:r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𝒫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ru-RU" sz="1600" dirty="0">
                  <a:solidFill>
                    <a:schemeClr val="tx1"/>
                  </a:solidFill>
                  <a:latin typeface="Söhne"/>
                </a:endParaRPr>
              </a:p>
              <a:p>
                <a:pPr marL="133350" indent="0" algn="l">
                  <a:buNone/>
                </a:pP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где:</a:t>
                </a:r>
              </a:p>
              <a:p>
                <a:pPr marL="133350" indent="0">
                  <a:buNone/>
                </a:pPr>
                <a14:m>
                  <m:oMath xmlns:m="http://schemas.openxmlformats.org/officeDocument/2006/math"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-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значение состояния</a:t>
                </a: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действия 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функция), то есть ожидаемая сумма вознаграждений, которую агент может получить,</a:t>
                </a: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выполнив действие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находясь в состоянии </a:t>
                </a:r>
                <a:r>
                  <a:rPr lang="en-GB" sz="12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вероятность выбора действия </a:t>
                </a:r>
                <a:r>
                  <a:rPr lang="en-GB" sz="12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a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 состоянии </a:t>
                </a:r>
                <a:r>
                  <a:rPr lang="en-GB" sz="12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при использовании стратегии </a:t>
                </a:r>
                <a:r>
                  <a:rPr lang="el-GR" sz="12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π</a:t>
                </a:r>
                <a:r>
                  <a:rPr lang="el-GR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-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вероятность перехода в состояние </a:t>
                </a:r>
                <a:r>
                  <a:rPr lang="en-GB" sz="12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KaTeX_Main"/>
                  </a:rPr>
                  <a:t>′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и получения вознаграждения </a:t>
                </a:r>
                <a14:m>
                  <m:oMath xmlns:m="http://schemas.openxmlformats.org/officeDocument/2006/math">
                    <m:r>
                      <a:rPr lang="en-US" sz="12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ℛ</m:t>
                    </m:r>
                    <m:r>
                      <a:rPr lang="en-US" sz="12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при выполнении действия </a:t>
                </a:r>
                <a:r>
                  <a:rPr lang="en-GB" sz="12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a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в состоянии </a:t>
                </a:r>
                <a:r>
                  <a:rPr lang="en-GB" sz="1200" b="0" i="1" u="none" strike="noStrike" dirty="0">
                    <a:solidFill>
                      <a:schemeClr val="tx1"/>
                    </a:solidFill>
                    <a:effectLst/>
                    <a:latin typeface="KaTeX_Math"/>
                  </a:rPr>
                  <a:t>s</a:t>
                </a:r>
                <a:r>
                  <a:rPr lang="en-GB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.</a:t>
                </a:r>
              </a:p>
              <a:p>
                <a:pPr marL="133350" indent="0" algn="l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l-GR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 - </a:t>
                </a:r>
                <a:r>
                  <a:rPr lang="ru-RU" sz="1200" b="0" i="0" u="none" strike="noStrike" dirty="0">
                    <a:solidFill>
                      <a:schemeClr val="tx1"/>
                    </a:solidFill>
                    <a:effectLst/>
                    <a:latin typeface="Söhne"/>
                  </a:rPr>
                  <a:t>коэффициент дисконтирования, который определяет важность будущих вознаграждений по сравнению с немедленными вознаграждениями.</a:t>
                </a:r>
              </a:p>
              <a:p>
                <a:pPr marL="133350" indent="0">
                  <a:buNone/>
                </a:pPr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78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SARSA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тогда учитывая вероятностный характер перехода из каждого состояния можно представить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𝑞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в следующем виде:</a:t>
                </a:r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Söhne"/>
                </a:endParaRPr>
              </a:p>
              <a:p>
                <a:pPr marL="0" indent="0" algn="ctr">
                  <a:lnSpc>
                    <a:spcPct val="115000"/>
                  </a:lnSpc>
                  <a:buNone/>
                </a:pPr>
                <a:endParaRPr lang="ru-RU" sz="1600" dirty="0">
                  <a:solidFill>
                    <a:schemeClr val="tx1"/>
                  </a:solidFill>
                  <a:latin typeface="Söhne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Тогда если мы при переходе из состояния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𝑡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 и действия 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𝑡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 по выбранной траектории 𝜋 получаем награду 𝑅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𝑡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 и переходим в состояние 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𝑡+1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 то проделав это многократно и усредним результат мы и получим искомое мат ожидание по выбранной траектории. </a:t>
                </a: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Тогда мы можем итерационно искать решение уравнения Беллмана сдвигая текущее значение функции 𝑄(𝑆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𝑡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,𝐴</a:t>
                </a:r>
                <a:r>
                  <a:rPr lang="ru-RU" sz="1400" baseline="-250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𝑡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)в сторону невязки правых и левых частей уравнения Беллмана: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683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Карта курса</a:t>
            </a:r>
            <a:endParaRPr dirty="0"/>
          </a:p>
        </p:txBody>
      </p:sp>
      <p:sp>
        <p:nvSpPr>
          <p:cNvPr id="250" name="Google Shape;250;p51"/>
          <p:cNvSpPr/>
          <p:nvPr/>
        </p:nvSpPr>
        <p:spPr>
          <a:xfrm>
            <a:off x="5805201" y="627325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Введение в </a:t>
            </a:r>
            <a:r>
              <a:rPr lang="en-GB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Reinforcement Learning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51"/>
          <p:cNvSpPr/>
          <p:nvPr/>
        </p:nvSpPr>
        <p:spPr>
          <a:xfrm>
            <a:off x="1114103" y="2203040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Deep Reinforcement Learning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51"/>
          <p:cNvSpPr/>
          <p:nvPr/>
        </p:nvSpPr>
        <p:spPr>
          <a:xfrm>
            <a:off x="5205883" y="1847803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Продвинутые темы </a:t>
            </a:r>
            <a:r>
              <a:rPr lang="en-GB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Reinforcement Learning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51"/>
          <p:cNvSpPr/>
          <p:nvPr/>
        </p:nvSpPr>
        <p:spPr>
          <a:xfrm>
            <a:off x="500550" y="3936875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Проектная работа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51"/>
          <p:cNvSpPr/>
          <p:nvPr/>
        </p:nvSpPr>
        <p:spPr>
          <a:xfrm>
            <a:off x="5407163" y="3137577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Применение </a:t>
            </a:r>
            <a:r>
              <a:rPr lang="en-GB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RL </a:t>
            </a: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в реальных задачах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5" name="Google Shape;255;p51"/>
          <p:cNvCxnSpPr>
            <a:cxnSpLocks/>
            <a:stCxn id="251" idx="3"/>
            <a:endCxn id="252" idx="1"/>
          </p:cNvCxnSpPr>
          <p:nvPr/>
        </p:nvCxnSpPr>
        <p:spPr>
          <a:xfrm flipV="1">
            <a:off x="3587303" y="2137453"/>
            <a:ext cx="1618580" cy="35523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51"/>
          <p:cNvCxnSpPr>
            <a:stCxn id="250" idx="1"/>
            <a:endCxn id="251" idx="1"/>
          </p:cNvCxnSpPr>
          <p:nvPr/>
        </p:nvCxnSpPr>
        <p:spPr>
          <a:xfrm rot="10800000" flipV="1">
            <a:off x="1114103" y="916974"/>
            <a:ext cx="4691098" cy="1575715"/>
          </a:xfrm>
          <a:prstGeom prst="curvedConnector3">
            <a:avLst>
              <a:gd name="adj1" fmla="val 11234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51"/>
          <p:cNvCxnSpPr>
            <a:cxnSpLocks/>
            <a:stCxn id="252" idx="3"/>
            <a:endCxn id="254" idx="3"/>
          </p:cNvCxnSpPr>
          <p:nvPr/>
        </p:nvCxnSpPr>
        <p:spPr>
          <a:xfrm>
            <a:off x="7679083" y="2137453"/>
            <a:ext cx="201280" cy="1289774"/>
          </a:xfrm>
          <a:prstGeom prst="curvedConnector3">
            <a:avLst>
              <a:gd name="adj1" fmla="val 213573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51"/>
          <p:cNvCxnSpPr>
            <a:stCxn id="254" idx="1"/>
            <a:endCxn id="253" idx="3"/>
          </p:cNvCxnSpPr>
          <p:nvPr/>
        </p:nvCxnSpPr>
        <p:spPr>
          <a:xfrm rot="10800000" flipV="1">
            <a:off x="3471151" y="3427227"/>
            <a:ext cx="1936013" cy="79929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SARSA</a:t>
            </a:r>
            <a:endParaRPr dirty="0"/>
          </a:p>
        </p:txBody>
      </p:sp>
      <p:sp>
        <p:nvSpPr>
          <p:cNvPr id="311" name="Google Shape;311;p57"/>
          <p:cNvSpPr txBox="1">
            <a:spLocks noGrp="1"/>
          </p:cNvSpPr>
          <p:nvPr>
            <p:ph type="body" idx="1"/>
          </p:nvPr>
        </p:nvSpPr>
        <p:spPr>
          <a:xfrm>
            <a:off x="122850" y="1032459"/>
            <a:ext cx="8801144" cy="4007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indent="0">
              <a:buNone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Обратите внимание, что для обновления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функции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𝑄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(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,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𝐴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)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необходимо знание ее значения и функции награды на предыдущем и следующем шаге,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т.е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нет необходимости проходить </a:t>
            </a:r>
            <a:r>
              <a:rPr lang="ru-RU" sz="2000" b="1" i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всю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траекторию для обновления функции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𝑄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133350" indent="0">
              <a:buNone/>
            </a:pPr>
            <a:endParaRPr lang="en-US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133350" indent="0">
              <a:buNone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Алгори</a:t>
            </a:r>
            <a:r>
              <a:rPr lang="ru-RU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т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 называется 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SARSA 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по набору параметров, необходимых для обновления функции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𝑄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на следующем шаге 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(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,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𝐴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,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𝑅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,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𝑆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+1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,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𝐴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Normal-italic"/>
              </a:rPr>
              <a:t>𝑡</a:t>
            </a:r>
            <a:r>
              <a:rPr lang="ru-RU" sz="2000" b="0" i="0" u="none" strike="noStrike" baseline="-25000" dirty="0">
                <a:solidFill>
                  <a:srgbClr val="000000"/>
                </a:solidFill>
                <a:effectLst/>
                <a:latin typeface="STIXMathJax_Main"/>
              </a:rPr>
              <a:t>+1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STIXMathJax_Main"/>
              </a:rPr>
              <a:t>)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133350" indent="0">
              <a:buNone/>
            </a:pPr>
            <a:endParaRPr lang="en-US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904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SARSA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Google Shape;311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38141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Устанавливаем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)=0,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𝐾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&gt;0,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=1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.</a:t>
                </a: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Для каждого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𝑘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∈1,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𝐾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</a:t>
                </a:r>
              </a:p>
              <a:p>
                <a:pPr marL="590550" lvl="1" indent="0">
                  <a:buNone/>
                </a:pP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двигаясь по текущей траектории из </a:t>
                </a: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c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</a:t>
                </a: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c</a:t>
                </a:r>
                <a:r>
                  <a:rPr lang="ru-RU" sz="1800" b="0" i="0" u="none" strike="noStrike" dirty="0" err="1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тояния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действуя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в силу политики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и обновляя политику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−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𝑔𝑟𝑒𝑒𝑑𝑦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получаем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переходим в состояние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c 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действием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∼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endParaRPr lang="ru-RU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Обновляем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 </a:t>
                </a:r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ru-RU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Обновляем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=1/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𝑘</a:t>
                </a:r>
                <a:endParaRPr lang="ru-RU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311" name="Google Shape;311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3814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226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Вопросы для проверки </a:t>
            </a:r>
            <a:br>
              <a:rPr lang="en-US" dirty="0"/>
            </a:br>
            <a:r>
              <a:rPr lang="en-US" dirty="0"/>
              <a:t>Monte-Carlo vs SARSA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D1584-A4C0-594B-B2DB-D1C8C1A2C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9804"/>
            <a:ext cx="6607056" cy="36749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8512A0-70D9-2F46-94CD-7E979C500314}"/>
                  </a:ext>
                </a:extLst>
              </p:cNvPr>
              <p:cNvSpPr txBox="1"/>
              <p:nvPr/>
            </p:nvSpPr>
            <p:spPr>
              <a:xfrm>
                <a:off x="6868313" y="1426624"/>
                <a:ext cx="199380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RU" sz="1800" b="1" u="sng" dirty="0"/>
                  <a:t>Monte-Carlo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1400" b="0" dirty="0"/>
              </a:p>
              <a:p>
                <a:endParaRPr lang="en-RU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8512A0-70D9-2F46-94CD-7E979C500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313" y="1426624"/>
                <a:ext cx="1993804" cy="1015663"/>
              </a:xfrm>
              <a:prstGeom prst="rect">
                <a:avLst/>
              </a:prstGeom>
              <a:blipFill>
                <a:blip r:embed="rId4"/>
                <a:stretch>
                  <a:fillRect l="-2532" t="-24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F22F9E-AC94-1C4C-88B8-688EB02136A9}"/>
                  </a:ext>
                </a:extLst>
              </p:cNvPr>
              <p:cNvSpPr txBox="1"/>
              <p:nvPr/>
            </p:nvSpPr>
            <p:spPr>
              <a:xfrm>
                <a:off x="6868313" y="2503342"/>
                <a:ext cx="199380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RU" sz="1800" b="1" u="sng" dirty="0"/>
                  <a:t>SARSA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1400" b="0" dirty="0"/>
              </a:p>
              <a:p>
                <a:endParaRPr lang="en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F22F9E-AC94-1C4C-88B8-688EB0213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313" y="2503342"/>
                <a:ext cx="1993804" cy="1015663"/>
              </a:xfrm>
              <a:prstGeom prst="rect">
                <a:avLst/>
              </a:prstGeom>
              <a:blipFill>
                <a:blip r:embed="rId5"/>
                <a:stretch>
                  <a:fillRect l="-2532" t="-37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642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Вопросы для проверки </a:t>
            </a:r>
            <a:br>
              <a:rPr lang="en-US" dirty="0"/>
            </a:br>
            <a:r>
              <a:rPr lang="en-US" dirty="0"/>
              <a:t>Monte-Carlo vs SARSA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D1584-A4C0-594B-B2DB-D1C8C1A2C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9804"/>
            <a:ext cx="6607056" cy="36749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9CC545-495B-C54A-B2B6-C776AA2177C1}"/>
                  </a:ext>
                </a:extLst>
              </p:cNvPr>
              <p:cNvSpPr txBox="1"/>
              <p:nvPr/>
            </p:nvSpPr>
            <p:spPr>
              <a:xfrm>
                <a:off x="6868313" y="1426624"/>
                <a:ext cx="1993804" cy="1083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RU" sz="1800" b="1" u="sng" dirty="0"/>
                  <a:t>Monte-Carlo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1400" b="0" dirty="0"/>
              </a:p>
              <a:p>
                <a:endParaRPr lang="en-RU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9CC545-495B-C54A-B2B6-C776AA217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313" y="1426624"/>
                <a:ext cx="1993804" cy="1083117"/>
              </a:xfrm>
              <a:prstGeom prst="rect">
                <a:avLst/>
              </a:prstGeom>
              <a:blipFill>
                <a:blip r:embed="rId4"/>
                <a:stretch>
                  <a:fillRect l="-2532" t="-2326" b="-3837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FE25F0-2597-3044-81EE-ACA63E718734}"/>
                  </a:ext>
                </a:extLst>
              </p:cNvPr>
              <p:cNvSpPr txBox="1"/>
              <p:nvPr/>
            </p:nvSpPr>
            <p:spPr>
              <a:xfrm>
                <a:off x="6868313" y="2503342"/>
                <a:ext cx="1993804" cy="1150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RU" sz="1800" b="1" u="sng" dirty="0"/>
                  <a:t>SARSA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1400" b="0" dirty="0"/>
              </a:p>
              <a:p>
                <a:endParaRPr lang="en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FE25F0-2597-3044-81EE-ACA63E718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313" y="2503342"/>
                <a:ext cx="1993804" cy="1150571"/>
              </a:xfrm>
              <a:prstGeom prst="rect">
                <a:avLst/>
              </a:prstGeom>
              <a:blipFill>
                <a:blip r:embed="rId5"/>
                <a:stretch>
                  <a:fillRect l="-2532" t="-12088" b="-373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9908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Q-learning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051E6E68-4317-2841-BFA7-5EE1361731D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164886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Теорема:</a:t>
                </a:r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Существует такая политика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∀ 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</a:t>
                </a:r>
                <a:r>
                  <a:rPr lang="ru-RU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что</a:t>
                </a:r>
                <a:r>
                  <a:rPr lang="en-US" sz="16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</a:t>
                </a:r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ru-RU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 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b="0" dirty="0">
                  <a:solidFill>
                    <a:srgbClr val="000000"/>
                  </a:solidFill>
                  <a:latin typeface="Helvetica Neue" panose="02000503000000020004" pitchFamily="2" charset="0"/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sSub>
                          <m:sSubPr>
                            <m:ctrlPr>
                              <a:rPr lang="ru-RU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∀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∀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func>
                  </m:oMath>
                </a14:m>
                <a:endParaRPr lang="ru-RU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051E6E68-4317-2841-BFA7-5EE1361731D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1648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853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Q-learning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051E6E68-4317-2841-BFA7-5EE1361731D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indent="0">
                  <a:buNone/>
                </a:pPr>
                <a:r>
                  <a:rPr lang="ru-RU" sz="18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В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оспользуемся уравнением Беллмана и принципом динамического программирования для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𝑞</a:t>
                </a:r>
                <a:r>
                  <a:rPr lang="ru-RU" sz="1800" baseline="-25000" dirty="0">
                    <a:solidFill>
                      <a:srgbClr val="000000"/>
                    </a:solidFill>
                    <a:latin typeface="STIXMathJax_Normal-italic"/>
                  </a:rPr>
                  <a:t>*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</a:t>
                </a:r>
                <a:endParaRPr lang="en-US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:endParaRPr lang="en-US" sz="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0" indent="0" algn="ctr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𝒫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1600" dirty="0">
                  <a:solidFill>
                    <a:schemeClr val="tx1"/>
                  </a:solidFill>
                  <a:latin typeface="Söhne"/>
                </a:endParaRPr>
              </a:p>
              <a:p>
                <a:pPr marL="133350" indent="0">
                  <a:buNone/>
                </a:pP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Проводя рассуждения для функции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аналогично методу 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SARSA </a:t>
                </a:r>
                <a:r>
                  <a:rPr lang="ru-RU" sz="140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мы получим возможность искать сразу оптимальную траекторию:</a:t>
                </a: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6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6" name="Google Shape;311;p57">
                <a:extLst>
                  <a:ext uri="{FF2B5EF4-FFF2-40B4-BE49-F238E27FC236}">
                    <a16:creationId xmlns:a16="http://schemas.microsoft.com/office/drawing/2014/main" id="{051E6E68-4317-2841-BFA7-5EE1361731D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400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440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Q-learning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38141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Устанавливаем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𝑎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)=0,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𝐾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&gt;0,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=1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.</a:t>
                </a: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Для каждого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𝑘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∈1,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𝐾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</a:t>
                </a:r>
              </a:p>
              <a:p>
                <a:pPr marL="590550" lvl="1" indent="0">
                  <a:buNone/>
                </a:pP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двигаясь по текущей траектории из </a:t>
                </a: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c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</a:t>
                </a: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c</a:t>
                </a:r>
                <a:r>
                  <a:rPr lang="ru-RU" sz="1800" b="0" i="0" u="none" strike="noStrike" dirty="0" err="1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тояния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действуя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в силу политики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, и обновляя политику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−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𝑔𝑟𝑒𝑒𝑑𝑦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получаем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𝑅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и переходим в состояние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</a:t>
                </a: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c 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действием 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𝐴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∼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𝜋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(⋅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Variants"/>
                  </a:rPr>
                  <a:t>|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𝑆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𝑡</a:t>
                </a:r>
                <a:r>
                  <a:rPr lang="ru-RU" sz="1800" b="0" i="0" u="none" strike="noStrike" baseline="-25000" dirty="0">
                    <a:solidFill>
                      <a:srgbClr val="000000"/>
                    </a:solidFill>
                    <a:effectLst/>
                    <a:latin typeface="STIXMathJax_Main"/>
                  </a:rPr>
                  <a:t>+1</a:t>
                </a:r>
                <a:r>
                  <a:rPr lang="ru-RU" sz="18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)</a:t>
                </a:r>
                <a:endParaRPr lang="ru-RU" sz="18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Обновляем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𝑄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: </a:t>
                </a:r>
                <a:endParaRPr lang="en-US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  <a:p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Обновляем 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𝜀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Main"/>
                  </a:rPr>
                  <a:t>=1/</a:t>
                </a:r>
                <a:r>
                  <a:rPr lang="ru-RU" sz="2000" b="0" i="0" u="none" strike="noStrike" dirty="0">
                    <a:solidFill>
                      <a:srgbClr val="000000"/>
                    </a:solidFill>
                    <a:effectLst/>
                    <a:latin typeface="STIXMathJax_Normal-italic"/>
                  </a:rPr>
                  <a:t>𝑘</a:t>
                </a:r>
                <a:endParaRPr lang="ru-RU" sz="2000" b="0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7" name="Google Shape;311;p57">
                <a:extLst>
                  <a:ext uri="{FF2B5EF4-FFF2-40B4-BE49-F238E27FC236}">
                    <a16:creationId xmlns:a16="http://schemas.microsoft.com/office/drawing/2014/main" id="{8A36D44E-7C6A-5342-A463-32C67AE5582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850" y="1032459"/>
                <a:ext cx="8801144" cy="3381412"/>
              </a:xfrm>
              <a:prstGeom prst="rect">
                <a:avLst/>
              </a:prstGeom>
              <a:blipFill>
                <a:blip r:embed="rId3"/>
                <a:stretch>
                  <a:fillRect b="-7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313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для проверки</a:t>
            </a:r>
            <a:endParaRPr/>
          </a:p>
        </p:txBody>
      </p:sp>
      <p:graphicFrame>
        <p:nvGraphicFramePr>
          <p:cNvPr id="366" name="Google Shape;366;p65"/>
          <p:cNvGraphicFramePr/>
          <p:nvPr>
            <p:extLst>
              <p:ext uri="{D42A27DB-BD31-4B8C-83A1-F6EECF244321}">
                <p14:modId xmlns:p14="http://schemas.microsoft.com/office/powerpoint/2010/main" val="2211721529"/>
              </p:ext>
            </p:extLst>
          </p:nvPr>
        </p:nvGraphicFramePr>
        <p:xfrm>
          <a:off x="952500" y="13155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Чем методы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SARSA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Q-learning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лучше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Monte-Carlo?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 в чем уступают?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 как поступить?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/>
        </p:nvGraphicFramePr>
        <p:xfrm>
          <a:off x="952500" y="1544194"/>
          <a:ext cx="7239000" cy="1416520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Поймете постановку задачи обучения с подкреплением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знаете про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TIXMathJax_Normal-italic"/>
                        </a:rPr>
                        <a:t>𝑣</a:t>
                      </a:r>
                      <a:r>
                        <a:rPr lang="ru-RU" sz="1300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-функцию и </a:t>
                      </a:r>
                      <a:r>
                        <a:rPr lang="en-GB" sz="1300" i="1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</a:t>
                      </a:r>
                      <a:r>
                        <a:rPr lang="en-GB" sz="1300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r>
                        <a:rPr lang="ru-RU" sz="1300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функцию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Поймете для чего используется уравнение Беллмана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Поймете основные алгоритмы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365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267" name="Google Shape;267;p5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52"/>
          <p:cNvSpPr/>
          <p:nvPr/>
        </p:nvSpPr>
        <p:spPr>
          <a:xfrm>
            <a:off x="787125" y="179502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Марковский процесс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87125" y="23720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политика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52"/>
          <p:cNvSpPr/>
          <p:nvPr/>
        </p:nvSpPr>
        <p:spPr>
          <a:xfrm>
            <a:off x="786525" y="294906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STIXMathJax_Normal-italic"/>
              </a:rPr>
              <a:t>𝑣</a:t>
            </a: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функция и </a:t>
            </a:r>
            <a:r>
              <a:rPr lang="en-US" sz="1300" i="1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функция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52"/>
          <p:cNvSpPr/>
          <p:nvPr/>
        </p:nvSpPr>
        <p:spPr>
          <a:xfrm>
            <a:off x="786525" y="352610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Уравнение Беллмана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52"/>
          <p:cNvSpPr/>
          <p:nvPr/>
        </p:nvSpPr>
        <p:spPr>
          <a:xfrm>
            <a:off x="786525" y="410311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</a:t>
            </a: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етод кросс-энтропии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3" name="Google Shape;273;p52"/>
          <p:cNvCxnSpPr>
            <a:stCxn id="267" idx="1"/>
            <a:endCxn id="268" idx="1"/>
          </p:cNvCxnSpPr>
          <p:nvPr/>
        </p:nvCxnSpPr>
        <p:spPr>
          <a:xfrm>
            <a:off x="786525" y="1393625"/>
            <a:ext cx="600" cy="5895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4" name="Google Shape;274;p52"/>
          <p:cNvCxnSpPr>
            <a:stCxn id="268" idx="1"/>
            <a:endCxn id="269" idx="1"/>
          </p:cNvCxnSpPr>
          <p:nvPr/>
        </p:nvCxnSpPr>
        <p:spPr>
          <a:xfrm>
            <a:off x="787125" y="1983127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5" name="Google Shape;275;p52"/>
          <p:cNvCxnSpPr>
            <a:stCxn id="269" idx="1"/>
            <a:endCxn id="270" idx="1"/>
          </p:cNvCxnSpPr>
          <p:nvPr/>
        </p:nvCxnSpPr>
        <p:spPr>
          <a:xfrm flipH="1">
            <a:off x="786525" y="2560142"/>
            <a:ext cx="600" cy="576900"/>
          </a:xfrm>
          <a:prstGeom prst="curvedConnector3">
            <a:avLst>
              <a:gd name="adj1" fmla="val 397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6" name="Google Shape;276;p52"/>
          <p:cNvCxnSpPr>
            <a:stCxn id="270" idx="1"/>
            <a:endCxn id="271" idx="1"/>
          </p:cNvCxnSpPr>
          <p:nvPr/>
        </p:nvCxnSpPr>
        <p:spPr>
          <a:xfrm>
            <a:off x="786525" y="3137164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7" name="Google Shape;277;p52"/>
          <p:cNvCxnSpPr>
            <a:stCxn id="271" idx="1"/>
            <a:endCxn id="272" idx="1"/>
          </p:cNvCxnSpPr>
          <p:nvPr/>
        </p:nvCxnSpPr>
        <p:spPr>
          <a:xfrm>
            <a:off x="786525" y="3714200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14" name="Google Shape;272;p52">
            <a:extLst>
              <a:ext uri="{FF2B5EF4-FFF2-40B4-BE49-F238E27FC236}">
                <a16:creationId xmlns:a16="http://schemas.microsoft.com/office/drawing/2014/main" id="{FAE7075E-58A5-EC4D-B49E-EEE7E987F1FF}"/>
              </a:ext>
            </a:extLst>
          </p:cNvPr>
          <p:cNvSpPr/>
          <p:nvPr/>
        </p:nvSpPr>
        <p:spPr>
          <a:xfrm>
            <a:off x="4972577" y="410300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</a:t>
            </a: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етод кросс-энтропии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272;p52">
            <a:extLst>
              <a:ext uri="{FF2B5EF4-FFF2-40B4-BE49-F238E27FC236}">
                <a16:creationId xmlns:a16="http://schemas.microsoft.com/office/drawing/2014/main" id="{0298411D-ABB0-3745-8C42-18F503BA9DC9}"/>
              </a:ext>
            </a:extLst>
          </p:cNvPr>
          <p:cNvSpPr/>
          <p:nvPr/>
        </p:nvSpPr>
        <p:spPr>
          <a:xfrm>
            <a:off x="4972577" y="352610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</a:t>
            </a: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онте-Карло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272;p52">
                <a:extLst>
                  <a:ext uri="{FF2B5EF4-FFF2-40B4-BE49-F238E27FC236}">
                    <a16:creationId xmlns:a16="http://schemas.microsoft.com/office/drawing/2014/main" id="{66E2179C-1216-6341-A5F3-842698FA0F10}"/>
                  </a:ext>
                </a:extLst>
              </p:cNvPr>
              <p:cNvSpPr/>
              <p:nvPr/>
            </p:nvSpPr>
            <p:spPr>
              <a:xfrm>
                <a:off x="4972577" y="2949064"/>
                <a:ext cx="3384900" cy="376200"/>
              </a:xfrm>
              <a:prstGeom prst="roundRect">
                <a:avLst>
                  <a:gd name="adj" fmla="val 16667"/>
                </a:avLst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62000" tIns="91425" rIns="16200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𝜖</m:t>
                    </m:r>
                  </m:oMath>
                </a14:m>
                <a:r>
                  <a:rPr lang="en-US"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-</a:t>
                </a:r>
                <a:r>
                  <a:rPr lang="ru-RU"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жадная политика</a:t>
                </a:r>
                <a:endParaRPr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>
          <p:sp>
            <p:nvSpPr>
              <p:cNvPr id="16" name="Google Shape;272;p52">
                <a:extLst>
                  <a:ext uri="{FF2B5EF4-FFF2-40B4-BE49-F238E27FC236}">
                    <a16:creationId xmlns:a16="http://schemas.microsoft.com/office/drawing/2014/main" id="{66E2179C-1216-6341-A5F3-842698FA0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577" y="2949064"/>
                <a:ext cx="3384900" cy="376200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272;p52">
            <a:extLst>
              <a:ext uri="{FF2B5EF4-FFF2-40B4-BE49-F238E27FC236}">
                <a16:creationId xmlns:a16="http://schemas.microsoft.com/office/drawing/2014/main" id="{5CE16A0A-2AB9-2E4C-8B76-3C22A9F4681F}"/>
              </a:ext>
            </a:extLst>
          </p:cNvPr>
          <p:cNvSpPr/>
          <p:nvPr/>
        </p:nvSpPr>
        <p:spPr>
          <a:xfrm>
            <a:off x="4971975" y="238231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TD policy evaluation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272;p52">
            <a:extLst>
              <a:ext uri="{FF2B5EF4-FFF2-40B4-BE49-F238E27FC236}">
                <a16:creationId xmlns:a16="http://schemas.microsoft.com/office/drawing/2014/main" id="{45024451-37D1-CC42-B2CB-0F8BF4B639DE}"/>
              </a:ext>
            </a:extLst>
          </p:cNvPr>
          <p:cNvSpPr/>
          <p:nvPr/>
        </p:nvSpPr>
        <p:spPr>
          <a:xfrm>
            <a:off x="4971975" y="178971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SARSA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272;p52">
            <a:extLst>
              <a:ext uri="{FF2B5EF4-FFF2-40B4-BE49-F238E27FC236}">
                <a16:creationId xmlns:a16="http://schemas.microsoft.com/office/drawing/2014/main" id="{27B0E5DA-C1F4-0845-AA41-6CEE6ED2601B}"/>
              </a:ext>
            </a:extLst>
          </p:cNvPr>
          <p:cNvSpPr/>
          <p:nvPr/>
        </p:nvSpPr>
        <p:spPr>
          <a:xfrm>
            <a:off x="4971975" y="121267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Q-learning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" name="Google Shape;277;p52">
            <a:extLst>
              <a:ext uri="{FF2B5EF4-FFF2-40B4-BE49-F238E27FC236}">
                <a16:creationId xmlns:a16="http://schemas.microsoft.com/office/drawing/2014/main" id="{B560913E-EEEB-AD42-8F00-0775B18DE5E2}"/>
              </a:ext>
            </a:extLst>
          </p:cNvPr>
          <p:cNvCxnSpPr>
            <a:cxnSpLocks/>
          </p:cNvCxnSpPr>
          <p:nvPr/>
        </p:nvCxnSpPr>
        <p:spPr>
          <a:xfrm flipH="1">
            <a:off x="8356275" y="3688353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1" name="Google Shape;277;p52">
            <a:extLst>
              <a:ext uri="{FF2B5EF4-FFF2-40B4-BE49-F238E27FC236}">
                <a16:creationId xmlns:a16="http://schemas.microsoft.com/office/drawing/2014/main" id="{E62C5B3E-3C99-9D44-95E1-2D68A85B71D8}"/>
              </a:ext>
            </a:extLst>
          </p:cNvPr>
          <p:cNvCxnSpPr>
            <a:cxnSpLocks/>
          </p:cNvCxnSpPr>
          <p:nvPr/>
        </p:nvCxnSpPr>
        <p:spPr>
          <a:xfrm flipH="1">
            <a:off x="8355673" y="3111317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2" name="Google Shape;277;p52">
            <a:extLst>
              <a:ext uri="{FF2B5EF4-FFF2-40B4-BE49-F238E27FC236}">
                <a16:creationId xmlns:a16="http://schemas.microsoft.com/office/drawing/2014/main" id="{EA2EF275-3A6D-B049-99A5-561E44D1F2C4}"/>
              </a:ext>
            </a:extLst>
          </p:cNvPr>
          <p:cNvCxnSpPr>
            <a:cxnSpLocks/>
          </p:cNvCxnSpPr>
          <p:nvPr/>
        </p:nvCxnSpPr>
        <p:spPr>
          <a:xfrm flipH="1">
            <a:off x="8355673" y="2527229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3" name="Google Shape;277;p52">
            <a:extLst>
              <a:ext uri="{FF2B5EF4-FFF2-40B4-BE49-F238E27FC236}">
                <a16:creationId xmlns:a16="http://schemas.microsoft.com/office/drawing/2014/main" id="{17E6AC98-FFDE-8C4D-99E6-485F5450633E}"/>
              </a:ext>
            </a:extLst>
          </p:cNvPr>
          <p:cNvCxnSpPr>
            <a:cxnSpLocks/>
          </p:cNvCxnSpPr>
          <p:nvPr/>
        </p:nvCxnSpPr>
        <p:spPr>
          <a:xfrm flipH="1">
            <a:off x="8355073" y="1960487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4" name="Google Shape;277;p52">
            <a:extLst>
              <a:ext uri="{FF2B5EF4-FFF2-40B4-BE49-F238E27FC236}">
                <a16:creationId xmlns:a16="http://schemas.microsoft.com/office/drawing/2014/main" id="{E8E803A9-2762-D145-8353-08B20644F2BD}"/>
              </a:ext>
            </a:extLst>
          </p:cNvPr>
          <p:cNvCxnSpPr>
            <a:cxnSpLocks/>
          </p:cNvCxnSpPr>
          <p:nvPr/>
        </p:nvCxnSpPr>
        <p:spPr>
          <a:xfrm flipH="1">
            <a:off x="8355073" y="1368616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5" name="Google Shape;277;p52">
            <a:extLst>
              <a:ext uri="{FF2B5EF4-FFF2-40B4-BE49-F238E27FC236}">
                <a16:creationId xmlns:a16="http://schemas.microsoft.com/office/drawing/2014/main" id="{42B8CB03-0BB2-584E-AA6F-83463A35BE7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171423" y="4265091"/>
            <a:ext cx="801154" cy="26009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390" name="Google Shape;390;p69"/>
          <p:cNvGraphicFramePr/>
          <p:nvPr>
            <p:extLst>
              <p:ext uri="{D42A27DB-BD31-4B8C-83A1-F6EECF244321}">
                <p14:modId xmlns:p14="http://schemas.microsoft.com/office/powerpoint/2010/main" val="846476695"/>
              </p:ext>
            </p:extLst>
          </p:nvPr>
        </p:nvGraphicFramePr>
        <p:xfrm>
          <a:off x="952500" y="137274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Monte-Carlo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SARSA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Домашнее задание</a:t>
            </a:r>
            <a:endParaRPr dirty="0"/>
          </a:p>
        </p:txBody>
      </p:sp>
      <p:graphicFrame>
        <p:nvGraphicFramePr>
          <p:cNvPr id="399" name="Google Shape;399;p70"/>
          <p:cNvGraphicFramePr/>
          <p:nvPr>
            <p:extLst>
              <p:ext uri="{D42A27DB-BD31-4B8C-83A1-F6EECF244321}">
                <p14:modId xmlns:p14="http://schemas.microsoft.com/office/powerpoint/2010/main" val="1771299450"/>
              </p:ext>
            </p:extLst>
          </p:nvPr>
        </p:nvGraphicFramePr>
        <p:xfrm>
          <a:off x="952500" y="1372744"/>
          <a:ext cx="7239000" cy="533390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/>
                        <a:t>На основе лекции и практической части реализовать алгоритм </a:t>
                      </a:r>
                      <a:r>
                        <a:rPr lang="en-US" sz="1300" dirty="0"/>
                        <a:t>q-</a:t>
                      </a:r>
                      <a:r>
                        <a:rPr lang="en-US" sz="1300" dirty="0" err="1"/>
                        <a:t>learning’a</a:t>
                      </a:r>
                      <a:r>
                        <a:rPr lang="en-US" sz="1300" dirty="0"/>
                        <a:t> </a:t>
                      </a:r>
                      <a:r>
                        <a:rPr lang="ru-RU" sz="1300" dirty="0"/>
                        <a:t>для задачи «</a:t>
                      </a:r>
                      <a:r>
                        <a:rPr lang="en-US" sz="1300" dirty="0"/>
                        <a:t>Taxi</a:t>
                      </a:r>
                      <a:r>
                        <a:rPr lang="ru-RU" sz="1300" dirty="0"/>
                        <a:t>» из окружения </a:t>
                      </a:r>
                      <a:r>
                        <a:rPr lang="en-US" sz="1300" dirty="0"/>
                        <a:t>gym.</a:t>
                      </a:r>
                      <a:endParaRPr sz="1300" dirty="0"/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01" name="Google Shape;40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0" y="4016231"/>
            <a:ext cx="457256" cy="45723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70"/>
          <p:cNvSpPr txBox="1"/>
          <p:nvPr/>
        </p:nvSpPr>
        <p:spPr>
          <a:xfrm>
            <a:off x="1435050" y="4037106"/>
            <a:ext cx="5559000" cy="463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Сроки выполнения:</a:t>
            </a:r>
            <a:r>
              <a:rPr lang="en-US" sz="130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1 </a:t>
            </a:r>
            <a:r>
              <a:rPr lang="ru-RU" sz="130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неделя.</a:t>
            </a:r>
            <a:endParaRPr sz="1000" b="1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80"/>
          <p:cNvSpPr txBox="1">
            <a:spLocks noGrp="1"/>
          </p:cNvSpPr>
          <p:nvPr>
            <p:ph type="subTitle" idx="2"/>
          </p:nvPr>
        </p:nvSpPr>
        <p:spPr>
          <a:xfrm>
            <a:off x="3135425" y="2978825"/>
            <a:ext cx="3864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741EC5-82A6-3B43-8FD1-EB7604F3534B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4" name="Google Shape;209;p48">
            <a:extLst>
              <a:ext uri="{FF2B5EF4-FFF2-40B4-BE49-F238E27FC236}">
                <a16:creationId xmlns:a16="http://schemas.microsoft.com/office/drawing/2014/main" id="{56B94854-2C27-FF48-B003-2FA0682B9C4D}"/>
              </a:ext>
            </a:extLst>
          </p:cNvPr>
          <p:cNvSpPr txBox="1">
            <a:spLocks/>
          </p:cNvSpPr>
          <p:nvPr/>
        </p:nvSpPr>
        <p:spPr>
          <a:xfrm>
            <a:off x="3135425" y="3272525"/>
            <a:ext cx="5095500" cy="1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150" b="1" dirty="0" err="1"/>
              <a:t>Teamlead</a:t>
            </a:r>
            <a:r>
              <a:rPr lang="en-US" sz="1150" b="1" dirty="0"/>
              <a:t>, </a:t>
            </a:r>
            <a:r>
              <a:rPr lang="ru-RU" sz="1150" b="1" dirty="0"/>
              <a:t>главный инженер проекта – </a:t>
            </a:r>
            <a:r>
              <a:rPr lang="ru-RU" sz="1150" b="1" dirty="0" err="1"/>
              <a:t>НИИгазэкономика</a:t>
            </a:r>
            <a:endParaRPr lang="ru-RU" sz="1150" b="1" dirty="0"/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Опыт:</a:t>
            </a:r>
            <a:endParaRPr lang="ru-RU" sz="1150" dirty="0"/>
          </a:p>
          <a:p>
            <a:pPr marL="0" indent="0"/>
            <a:r>
              <a:rPr lang="ru-RU" sz="1150" dirty="0"/>
              <a:t>Более 15 лет занимался прикладной математикой и мат моделированием</a:t>
            </a:r>
          </a:p>
          <a:p>
            <a:pPr marL="0" indent="0"/>
            <a:r>
              <a:rPr lang="ru-RU" sz="1150" dirty="0"/>
              <a:t>(</a:t>
            </a:r>
            <a:r>
              <a:rPr lang="en-US" sz="1150" dirty="0"/>
              <a:t>Data Scientist) (Python, </a:t>
            </a:r>
            <a:r>
              <a:rPr lang="ru-RU" sz="1150" dirty="0"/>
              <a:t>С++) в НИИ ПАО Газпром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dirty="0"/>
              <a:t>Анализ временных рядов, эволюционное развитие сложных систем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indent="0"/>
            <a:endParaRPr lang="en-US" sz="1150" b="1" dirty="0"/>
          </a:p>
          <a:p>
            <a:pPr marL="0" indent="0"/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</a:p>
          <a:p>
            <a:pPr marL="0" indent="0"/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708144" y="1698171"/>
            <a:ext cx="4878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09.08.23 – </a:t>
            </a:r>
            <a:r>
              <a:rPr lang="ru-RU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Обучение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ru-RU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моделей на простых игровых сценариях</a:t>
            </a:r>
            <a:endParaRPr lang="en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1471644096"/>
              </p:ext>
            </p:extLst>
          </p:nvPr>
        </p:nvGraphicFramePr>
        <p:xfrm>
          <a:off x="952500" y="1544194"/>
          <a:ext cx="7239000" cy="1416520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Поймете постановку задачи обучения с подкреплением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знаете про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TIXMathJax_Normal-italic"/>
                        </a:rPr>
                        <a:t>𝑣</a:t>
                      </a:r>
                      <a:r>
                        <a:rPr lang="ru-RU" sz="1300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-функцию и </a:t>
                      </a:r>
                      <a:r>
                        <a:rPr lang="en-GB" sz="1300" i="1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</a:t>
                      </a:r>
                      <a:r>
                        <a:rPr lang="en-GB" sz="1300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r>
                        <a:rPr lang="ru-RU" sz="1300" dirty="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функцию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Поймете для чего используется уравнение Беллмана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Поймете основные алгоритмы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1856130947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Программировать простые задачи обучения с подкреплением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Иметь базу для перехода к использованию глубоких сетей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5"/>
          <p:cNvSpPr txBox="1">
            <a:spLocks noGrp="1"/>
          </p:cNvSpPr>
          <p:nvPr>
            <p:ph type="subTitle" idx="4294967295"/>
          </p:nvPr>
        </p:nvSpPr>
        <p:spPr>
          <a:xfrm>
            <a:off x="2705703" y="1272154"/>
            <a:ext cx="6125700" cy="1723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FF9900"/>
                </a:solidFill>
              </a:rPr>
              <a:t>Знакомы ли вы с понятием среды, агента и политики?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FF9900"/>
                </a:solidFill>
              </a:rPr>
              <a:t>Знакомы ли вы с понятием </a:t>
            </a:r>
            <a:r>
              <a:rPr lang="ru-RU" sz="1600" dirty="0" err="1">
                <a:solidFill>
                  <a:srgbClr val="FF9900"/>
                </a:solidFill>
              </a:rPr>
              <a:t>марковского</a:t>
            </a:r>
            <a:r>
              <a:rPr lang="ru-RU" sz="1600" dirty="0">
                <a:solidFill>
                  <a:srgbClr val="FF9900"/>
                </a:solidFill>
              </a:rPr>
              <a:t> процесса?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FF9900"/>
                </a:solidFill>
              </a:rPr>
              <a:t>Знакомы ли вы с уравнением Беллмана?</a:t>
            </a:r>
            <a:endParaRPr sz="1600" dirty="0">
              <a:solidFill>
                <a:srgbClr val="013D8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9900"/>
              </a:solidFill>
            </a:endParaRPr>
          </a:p>
        </p:txBody>
      </p:sp>
      <p:pic>
        <p:nvPicPr>
          <p:cNvPr id="300" name="Google Shape;30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490" y="1426613"/>
            <a:ext cx="1414775" cy="14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Определения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3246</Words>
  <Application>Microsoft Macintosh PowerPoint</Application>
  <PresentationFormat>On-screen Show (16:9)</PresentationFormat>
  <Paragraphs>381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9" baseType="lpstr">
      <vt:lpstr>STIXMathJax_Normal-italic</vt:lpstr>
      <vt:lpstr>KaTeX_Math</vt:lpstr>
      <vt:lpstr>KaTeX_Main</vt:lpstr>
      <vt:lpstr>Helvetica Neue</vt:lpstr>
      <vt:lpstr>Arial</vt:lpstr>
      <vt:lpstr>Courier New</vt:lpstr>
      <vt:lpstr>Roboto</vt:lpstr>
      <vt:lpstr>STIXMathJax_Variants</vt:lpstr>
      <vt:lpstr>Söhne</vt:lpstr>
      <vt:lpstr>Symbol</vt:lpstr>
      <vt:lpstr>Cambria Math</vt:lpstr>
      <vt:lpstr>Google Sans</vt:lpstr>
      <vt:lpstr>STIXMathJax_Main</vt:lpstr>
      <vt:lpstr>Светлая тема</vt:lpstr>
      <vt:lpstr>Светлая тема</vt:lpstr>
      <vt:lpstr>Reinforcement learning Основные алгоритмы</vt:lpstr>
      <vt:lpstr>Проверить, идет ли запись</vt:lpstr>
      <vt:lpstr>Reinforcement learning. Основные алгоритмы. </vt:lpstr>
      <vt:lpstr>Карта курса</vt:lpstr>
      <vt:lpstr>Маршрут вебинара</vt:lpstr>
      <vt:lpstr>Цели вебинара</vt:lpstr>
      <vt:lpstr>Смысл</vt:lpstr>
      <vt:lpstr>PowerPoint Presentation</vt:lpstr>
      <vt:lpstr>Определения</vt:lpstr>
      <vt:lpstr>Марковское свойство</vt:lpstr>
      <vt:lpstr>Политика</vt:lpstr>
      <vt:lpstr>Постановка задачи</vt:lpstr>
      <vt:lpstr>Markov Property</vt:lpstr>
      <vt:lpstr>Задача</vt:lpstr>
      <vt:lpstr>Задача обучения с подкреплением</vt:lpstr>
      <vt:lpstr>Мат ожидание награды</vt:lpstr>
      <vt:lpstr>v-функция и q-функция </vt:lpstr>
      <vt:lpstr>Уравнение Беллмана</vt:lpstr>
      <vt:lpstr>Уравнение Беллмана для 𝑣-функции </vt:lpstr>
      <vt:lpstr>Уравнение Беллмана для 𝑞-функции </vt:lpstr>
      <vt:lpstr>Принцип динамического программирования</vt:lpstr>
      <vt:lpstr>Правило сравнения политики</vt:lpstr>
      <vt:lpstr>Вопросы для проверки</vt:lpstr>
      <vt:lpstr>Основные алгоритмы</vt:lpstr>
      <vt:lpstr>Основные алгоритмы</vt:lpstr>
      <vt:lpstr>Метод кросс-энтропии</vt:lpstr>
      <vt:lpstr>Монте-Карло</vt:lpstr>
      <vt:lpstr>Монте-Карло</vt:lpstr>
      <vt:lpstr>Монте-Карло</vt:lpstr>
      <vt:lpstr>Монте-Карло</vt:lpstr>
      <vt:lpstr>Монте-Карло</vt:lpstr>
      <vt:lpstr>Монте-Карло – алгоритм решения</vt:lpstr>
      <vt:lpstr>Монте-Карло – алгоритм решения</vt:lpstr>
      <vt:lpstr>Монте-Карло – алгоритм решения</vt:lpstr>
      <vt:lpstr>Вопросы для проверки - Однорукий бандит</vt:lpstr>
      <vt:lpstr>ϵ-жадная политика</vt:lpstr>
      <vt:lpstr>Монте-Карло – алгоритм решения</vt:lpstr>
      <vt:lpstr>Temporal-Difference policy evaluation</vt:lpstr>
      <vt:lpstr>SARSA</vt:lpstr>
      <vt:lpstr>SARSA</vt:lpstr>
      <vt:lpstr>SARSA</vt:lpstr>
      <vt:lpstr>Вопросы для проверки  Monte-Carlo vs SARSA</vt:lpstr>
      <vt:lpstr>Вопросы для проверки  Monte-Carlo vs SARSA</vt:lpstr>
      <vt:lpstr>Q-learning</vt:lpstr>
      <vt:lpstr>Q-learning</vt:lpstr>
      <vt:lpstr>Q-learning</vt:lpstr>
      <vt:lpstr>Вопросы для проверки</vt:lpstr>
      <vt:lpstr>Цели вебинара</vt:lpstr>
      <vt:lpstr>Практика</vt:lpstr>
      <vt:lpstr>Практика</vt:lpstr>
      <vt:lpstr>Домашнее задание</vt:lpstr>
      <vt:lpstr>Вопросы?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название темы вебинара </dc:title>
  <cp:lastModifiedBy>Стурейко Игорь Олегович</cp:lastModifiedBy>
  <cp:revision>12</cp:revision>
  <dcterms:modified xsi:type="dcterms:W3CDTF">2023-07-22T13:07:51Z</dcterms:modified>
</cp:coreProperties>
</file>